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6" r:id="rId2"/>
    <p:sldId id="288" r:id="rId3"/>
  </p:sldIdLst>
  <p:sldSz cx="6858000" cy="9906000" type="A4"/>
  <p:notesSz cx="6807200" cy="9939338"/>
  <p:defaultTextStyle>
    <a:defPPr>
      <a:defRPr lang="ja-JP"/>
    </a:defPPr>
    <a:lvl1pPr marL="0" algn="l" defTabSz="834557" rtl="0" eaLnBrk="1" latinLnBrk="0" hangingPunct="1">
      <a:defRPr kumimoji="1" sz="1642" kern="1200">
        <a:solidFill>
          <a:schemeClr val="tx1"/>
        </a:solidFill>
        <a:latin typeface="+mn-lt"/>
        <a:ea typeface="+mn-ea"/>
        <a:cs typeface="+mn-cs"/>
      </a:defRPr>
    </a:lvl1pPr>
    <a:lvl2pPr marL="417278" algn="l" defTabSz="834557" rtl="0" eaLnBrk="1" latinLnBrk="0" hangingPunct="1">
      <a:defRPr kumimoji="1" sz="1642" kern="1200">
        <a:solidFill>
          <a:schemeClr val="tx1"/>
        </a:solidFill>
        <a:latin typeface="+mn-lt"/>
        <a:ea typeface="+mn-ea"/>
        <a:cs typeface="+mn-cs"/>
      </a:defRPr>
    </a:lvl2pPr>
    <a:lvl3pPr marL="834557" algn="l" defTabSz="834557" rtl="0" eaLnBrk="1" latinLnBrk="0" hangingPunct="1">
      <a:defRPr kumimoji="1" sz="1642" kern="1200">
        <a:solidFill>
          <a:schemeClr val="tx1"/>
        </a:solidFill>
        <a:latin typeface="+mn-lt"/>
        <a:ea typeface="+mn-ea"/>
        <a:cs typeface="+mn-cs"/>
      </a:defRPr>
    </a:lvl3pPr>
    <a:lvl4pPr marL="1251836" algn="l" defTabSz="834557" rtl="0" eaLnBrk="1" latinLnBrk="0" hangingPunct="1">
      <a:defRPr kumimoji="1" sz="1642" kern="1200">
        <a:solidFill>
          <a:schemeClr val="tx1"/>
        </a:solidFill>
        <a:latin typeface="+mn-lt"/>
        <a:ea typeface="+mn-ea"/>
        <a:cs typeface="+mn-cs"/>
      </a:defRPr>
    </a:lvl4pPr>
    <a:lvl5pPr marL="1669114" algn="l" defTabSz="834557" rtl="0" eaLnBrk="1" latinLnBrk="0" hangingPunct="1">
      <a:defRPr kumimoji="1" sz="1642" kern="1200">
        <a:solidFill>
          <a:schemeClr val="tx1"/>
        </a:solidFill>
        <a:latin typeface="+mn-lt"/>
        <a:ea typeface="+mn-ea"/>
        <a:cs typeface="+mn-cs"/>
      </a:defRPr>
    </a:lvl5pPr>
    <a:lvl6pPr marL="2086393" algn="l" defTabSz="834557" rtl="0" eaLnBrk="1" latinLnBrk="0" hangingPunct="1">
      <a:defRPr kumimoji="1" sz="1642" kern="1200">
        <a:solidFill>
          <a:schemeClr val="tx1"/>
        </a:solidFill>
        <a:latin typeface="+mn-lt"/>
        <a:ea typeface="+mn-ea"/>
        <a:cs typeface="+mn-cs"/>
      </a:defRPr>
    </a:lvl6pPr>
    <a:lvl7pPr marL="2503672" algn="l" defTabSz="834557" rtl="0" eaLnBrk="1" latinLnBrk="0" hangingPunct="1">
      <a:defRPr kumimoji="1" sz="1642" kern="1200">
        <a:solidFill>
          <a:schemeClr val="tx1"/>
        </a:solidFill>
        <a:latin typeface="+mn-lt"/>
        <a:ea typeface="+mn-ea"/>
        <a:cs typeface="+mn-cs"/>
      </a:defRPr>
    </a:lvl7pPr>
    <a:lvl8pPr marL="2920951" algn="l" defTabSz="834557" rtl="0" eaLnBrk="1" latinLnBrk="0" hangingPunct="1">
      <a:defRPr kumimoji="1" sz="1642" kern="1200">
        <a:solidFill>
          <a:schemeClr val="tx1"/>
        </a:solidFill>
        <a:latin typeface="+mn-lt"/>
        <a:ea typeface="+mn-ea"/>
        <a:cs typeface="+mn-cs"/>
      </a:defRPr>
    </a:lvl8pPr>
    <a:lvl9pPr marL="3338229" algn="l" defTabSz="834557" rtl="0" eaLnBrk="1" latinLnBrk="0" hangingPunct="1">
      <a:defRPr kumimoji="1" sz="1642" kern="1200">
        <a:solidFill>
          <a:schemeClr val="tx1"/>
        </a:solidFill>
        <a:latin typeface="+mn-lt"/>
        <a:ea typeface="+mn-ea"/>
        <a:cs typeface="+mn-cs"/>
      </a:defRPr>
    </a:lvl9pPr>
  </p:defaultTextStyle>
  <p:extLst>
    <p:ext uri="{EFAFB233-063F-42B5-8137-9DF3F51BA10A}">
      <p15:sldGuideLst xmlns:p15="http://schemas.microsoft.com/office/powerpoint/2012/main">
        <p15:guide id="9" pos="4269" userDrawn="1">
          <p15:clr>
            <a:srgbClr val="A4A3A4"/>
          </p15:clr>
        </p15:guide>
        <p15:guide id="11" pos="51" userDrawn="1">
          <p15:clr>
            <a:srgbClr val="A4A3A4"/>
          </p15:clr>
        </p15:guide>
        <p15:guide id="13" pos="3929" userDrawn="1">
          <p15:clr>
            <a:srgbClr val="A4A3A4"/>
          </p15:clr>
        </p15:guide>
        <p15:guide id="14" orient="horz"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0E0"/>
    <a:srgbClr val="FFFFCC"/>
    <a:srgbClr val="CCFF99"/>
    <a:srgbClr val="FFFF66"/>
    <a:srgbClr val="FF0066"/>
    <a:srgbClr val="FF99CC"/>
    <a:srgbClr val="FCE0FB"/>
    <a:srgbClr val="FF66CC"/>
    <a:srgbClr val="558ED5"/>
    <a:srgbClr val="FFF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83" autoAdjust="0"/>
    <p:restoredTop sz="95227" autoAdjust="0"/>
  </p:normalViewPr>
  <p:slideViewPr>
    <p:cSldViewPr>
      <p:cViewPr>
        <p:scale>
          <a:sx n="140" d="100"/>
          <a:sy n="140" d="100"/>
        </p:scale>
        <p:origin x="1008" y="-4560"/>
      </p:cViewPr>
      <p:guideLst>
        <p:guide pos="4269"/>
        <p:guide pos="51"/>
        <p:guide pos="3929"/>
        <p:guide orient="horz" pos="312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9533" cy="497970"/>
          </a:xfrm>
          <a:prstGeom prst="rect">
            <a:avLst/>
          </a:prstGeom>
        </p:spPr>
        <p:txBody>
          <a:bodyPr vert="horz" lIns="88643" tIns="44322" rIns="88643" bIns="44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146" y="2"/>
            <a:ext cx="2949532" cy="497970"/>
          </a:xfrm>
          <a:prstGeom prst="rect">
            <a:avLst/>
          </a:prstGeom>
        </p:spPr>
        <p:txBody>
          <a:bodyPr vert="horz" lIns="88643" tIns="44322" rIns="88643" bIns="44322" rtlCol="0"/>
          <a:lstStyle>
            <a:lvl1pPr algn="r">
              <a:defRPr sz="1200"/>
            </a:lvl1pPr>
          </a:lstStyle>
          <a:p>
            <a:fld id="{5D29E52E-B453-4965-A017-ACF5730CD25E}" type="datetimeFigureOut">
              <a:rPr kumimoji="1" lang="ja-JP" altLang="en-US" smtClean="0"/>
              <a:t>2021/10/1</a:t>
            </a:fld>
            <a:endParaRPr kumimoji="1" lang="ja-JP" altLang="en-US"/>
          </a:p>
        </p:txBody>
      </p:sp>
      <p:sp>
        <p:nvSpPr>
          <p:cNvPr id="4" name="フッター プレースホルダー 3"/>
          <p:cNvSpPr>
            <a:spLocks noGrp="1"/>
          </p:cNvSpPr>
          <p:nvPr>
            <p:ph type="ftr" sz="quarter" idx="2"/>
          </p:nvPr>
        </p:nvSpPr>
        <p:spPr>
          <a:xfrm>
            <a:off x="6" y="9441371"/>
            <a:ext cx="2949533" cy="497970"/>
          </a:xfrm>
          <a:prstGeom prst="rect">
            <a:avLst/>
          </a:prstGeom>
        </p:spPr>
        <p:txBody>
          <a:bodyPr vert="horz" lIns="88643" tIns="44322" rIns="88643" bIns="44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146" y="9441371"/>
            <a:ext cx="2949532" cy="497970"/>
          </a:xfrm>
          <a:prstGeom prst="rect">
            <a:avLst/>
          </a:prstGeom>
        </p:spPr>
        <p:txBody>
          <a:bodyPr vert="horz" lIns="88643" tIns="44322" rIns="88643" bIns="44322" rtlCol="0" anchor="b"/>
          <a:lstStyle>
            <a:lvl1pPr algn="r">
              <a:defRPr sz="1200"/>
            </a:lvl1pPr>
          </a:lstStyle>
          <a:p>
            <a:fld id="{1A740731-CC7D-47E8-AD94-48724531CE14}" type="slidenum">
              <a:rPr kumimoji="1" lang="ja-JP" altLang="en-US" smtClean="0"/>
              <a:t>‹#›</a:t>
            </a:fld>
            <a:endParaRPr kumimoji="1" lang="ja-JP" altLang="en-US"/>
          </a:p>
        </p:txBody>
      </p:sp>
    </p:spTree>
    <p:extLst>
      <p:ext uri="{BB962C8B-B14F-4D97-AF65-F5344CB8AC3E}">
        <p14:creationId xmlns:p14="http://schemas.microsoft.com/office/powerpoint/2010/main" val="174955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9533" cy="497970"/>
          </a:xfrm>
          <a:prstGeom prst="rect">
            <a:avLst/>
          </a:prstGeom>
        </p:spPr>
        <p:txBody>
          <a:bodyPr vert="horz" lIns="88643" tIns="44322" rIns="88643" bIns="44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146" y="2"/>
            <a:ext cx="2949532" cy="497970"/>
          </a:xfrm>
          <a:prstGeom prst="rect">
            <a:avLst/>
          </a:prstGeom>
        </p:spPr>
        <p:txBody>
          <a:bodyPr vert="horz" lIns="88643" tIns="44322" rIns="88643" bIns="44322" rtlCol="0"/>
          <a:lstStyle>
            <a:lvl1pPr algn="r">
              <a:defRPr sz="1200"/>
            </a:lvl1pPr>
          </a:lstStyle>
          <a:p>
            <a:fld id="{22DA3C80-06C1-4E61-A136-4AD74F9D7C7E}" type="datetimeFigureOut">
              <a:rPr kumimoji="1" lang="ja-JP" altLang="en-US" smtClean="0"/>
              <a:t>2021/10/1</a:t>
            </a:fld>
            <a:endParaRPr kumimoji="1" lang="ja-JP" altLang="en-US"/>
          </a:p>
        </p:txBody>
      </p:sp>
      <p:sp>
        <p:nvSpPr>
          <p:cNvPr id="4" name="スライド イメージ プレースホルダー 3"/>
          <p:cNvSpPr>
            <a:spLocks noGrp="1" noRot="1" noChangeAspect="1"/>
          </p:cNvSpPr>
          <p:nvPr>
            <p:ph type="sldImg" idx="2"/>
          </p:nvPr>
        </p:nvSpPr>
        <p:spPr>
          <a:xfrm>
            <a:off x="2243138" y="1241425"/>
            <a:ext cx="2322512" cy="3355975"/>
          </a:xfrm>
          <a:prstGeom prst="rect">
            <a:avLst/>
          </a:prstGeom>
          <a:noFill/>
          <a:ln w="12700">
            <a:solidFill>
              <a:prstClr val="black"/>
            </a:solidFill>
          </a:ln>
        </p:spPr>
        <p:txBody>
          <a:bodyPr vert="horz" lIns="88643" tIns="44322" rIns="88643" bIns="44322" rtlCol="0" anchor="ctr"/>
          <a:lstStyle/>
          <a:p>
            <a:endParaRPr lang="ja-JP" altLang="en-US"/>
          </a:p>
        </p:txBody>
      </p:sp>
      <p:sp>
        <p:nvSpPr>
          <p:cNvPr id="5" name="ノート プレースホルダー 4"/>
          <p:cNvSpPr>
            <a:spLocks noGrp="1"/>
          </p:cNvSpPr>
          <p:nvPr>
            <p:ph type="body" sz="quarter" idx="3"/>
          </p:nvPr>
        </p:nvSpPr>
        <p:spPr>
          <a:xfrm>
            <a:off x="681480" y="4783899"/>
            <a:ext cx="5445760" cy="3912834"/>
          </a:xfrm>
          <a:prstGeom prst="rect">
            <a:avLst/>
          </a:prstGeom>
        </p:spPr>
        <p:txBody>
          <a:bodyPr vert="horz" lIns="88643" tIns="44322" rIns="88643" bIns="44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441371"/>
            <a:ext cx="2949533" cy="497970"/>
          </a:xfrm>
          <a:prstGeom prst="rect">
            <a:avLst/>
          </a:prstGeom>
        </p:spPr>
        <p:txBody>
          <a:bodyPr vert="horz" lIns="88643" tIns="44322" rIns="88643" bIns="44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146" y="9441371"/>
            <a:ext cx="2949532" cy="497970"/>
          </a:xfrm>
          <a:prstGeom prst="rect">
            <a:avLst/>
          </a:prstGeom>
        </p:spPr>
        <p:txBody>
          <a:bodyPr vert="horz" lIns="88643" tIns="44322" rIns="88643" bIns="44322" rtlCol="0" anchor="b"/>
          <a:lstStyle>
            <a:lvl1pPr algn="r">
              <a:defRPr sz="1200"/>
            </a:lvl1pPr>
          </a:lstStyle>
          <a:p>
            <a:fld id="{B5925D73-A605-4D3B-9233-D5FE4D7117AA}" type="slidenum">
              <a:rPr kumimoji="1" lang="ja-JP" altLang="en-US" smtClean="0"/>
              <a:t>‹#›</a:t>
            </a:fld>
            <a:endParaRPr kumimoji="1" lang="ja-JP" altLang="en-US"/>
          </a:p>
        </p:txBody>
      </p:sp>
    </p:spTree>
    <p:extLst>
      <p:ext uri="{BB962C8B-B14F-4D97-AF65-F5344CB8AC3E}">
        <p14:creationId xmlns:p14="http://schemas.microsoft.com/office/powerpoint/2010/main" val="1978280919"/>
      </p:ext>
    </p:extLst>
  </p:cSld>
  <p:clrMap bg1="lt1" tx1="dk1" bg2="lt2" tx2="dk2" accent1="accent1" accent2="accent2" accent3="accent3" accent4="accent4" accent5="accent5" accent6="accent6" hlink="hlink" folHlink="folHlink"/>
  <p:notesStyle>
    <a:lvl1pPr marL="0" algn="l" defTabSz="834557" rtl="0" eaLnBrk="1" latinLnBrk="0" hangingPunct="1">
      <a:defRPr kumimoji="1" sz="1096" kern="1200">
        <a:solidFill>
          <a:schemeClr val="tx1"/>
        </a:solidFill>
        <a:latin typeface="+mn-lt"/>
        <a:ea typeface="+mn-ea"/>
        <a:cs typeface="+mn-cs"/>
      </a:defRPr>
    </a:lvl1pPr>
    <a:lvl2pPr marL="417278" algn="l" defTabSz="834557" rtl="0" eaLnBrk="1" latinLnBrk="0" hangingPunct="1">
      <a:defRPr kumimoji="1" sz="1096" kern="1200">
        <a:solidFill>
          <a:schemeClr val="tx1"/>
        </a:solidFill>
        <a:latin typeface="+mn-lt"/>
        <a:ea typeface="+mn-ea"/>
        <a:cs typeface="+mn-cs"/>
      </a:defRPr>
    </a:lvl2pPr>
    <a:lvl3pPr marL="834557" algn="l" defTabSz="834557" rtl="0" eaLnBrk="1" latinLnBrk="0" hangingPunct="1">
      <a:defRPr kumimoji="1" sz="1096" kern="1200">
        <a:solidFill>
          <a:schemeClr val="tx1"/>
        </a:solidFill>
        <a:latin typeface="+mn-lt"/>
        <a:ea typeface="+mn-ea"/>
        <a:cs typeface="+mn-cs"/>
      </a:defRPr>
    </a:lvl3pPr>
    <a:lvl4pPr marL="1251836" algn="l" defTabSz="834557" rtl="0" eaLnBrk="1" latinLnBrk="0" hangingPunct="1">
      <a:defRPr kumimoji="1" sz="1096" kern="1200">
        <a:solidFill>
          <a:schemeClr val="tx1"/>
        </a:solidFill>
        <a:latin typeface="+mn-lt"/>
        <a:ea typeface="+mn-ea"/>
        <a:cs typeface="+mn-cs"/>
      </a:defRPr>
    </a:lvl4pPr>
    <a:lvl5pPr marL="1669114" algn="l" defTabSz="834557" rtl="0" eaLnBrk="1" latinLnBrk="0" hangingPunct="1">
      <a:defRPr kumimoji="1" sz="1096" kern="1200">
        <a:solidFill>
          <a:schemeClr val="tx1"/>
        </a:solidFill>
        <a:latin typeface="+mn-lt"/>
        <a:ea typeface="+mn-ea"/>
        <a:cs typeface="+mn-cs"/>
      </a:defRPr>
    </a:lvl5pPr>
    <a:lvl6pPr marL="2086393" algn="l" defTabSz="834557" rtl="0" eaLnBrk="1" latinLnBrk="0" hangingPunct="1">
      <a:defRPr kumimoji="1" sz="1096" kern="1200">
        <a:solidFill>
          <a:schemeClr val="tx1"/>
        </a:solidFill>
        <a:latin typeface="+mn-lt"/>
        <a:ea typeface="+mn-ea"/>
        <a:cs typeface="+mn-cs"/>
      </a:defRPr>
    </a:lvl6pPr>
    <a:lvl7pPr marL="2503672" algn="l" defTabSz="834557" rtl="0" eaLnBrk="1" latinLnBrk="0" hangingPunct="1">
      <a:defRPr kumimoji="1" sz="1096" kern="1200">
        <a:solidFill>
          <a:schemeClr val="tx1"/>
        </a:solidFill>
        <a:latin typeface="+mn-lt"/>
        <a:ea typeface="+mn-ea"/>
        <a:cs typeface="+mn-cs"/>
      </a:defRPr>
    </a:lvl7pPr>
    <a:lvl8pPr marL="2920951" algn="l" defTabSz="834557" rtl="0" eaLnBrk="1" latinLnBrk="0" hangingPunct="1">
      <a:defRPr kumimoji="1" sz="1096" kern="1200">
        <a:solidFill>
          <a:schemeClr val="tx1"/>
        </a:solidFill>
        <a:latin typeface="+mn-lt"/>
        <a:ea typeface="+mn-ea"/>
        <a:cs typeface="+mn-cs"/>
      </a:defRPr>
    </a:lvl8pPr>
    <a:lvl9pPr marL="3338229" algn="l" defTabSz="834557" rtl="0" eaLnBrk="1" latinLnBrk="0" hangingPunct="1">
      <a:defRPr kumimoji="1" sz="109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Tree>
    <p:extLst>
      <p:ext uri="{BB962C8B-B14F-4D97-AF65-F5344CB8AC3E}">
        <p14:creationId xmlns:p14="http://schemas.microsoft.com/office/powerpoint/2010/main" val="2729154414"/>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2" orient="horz" pos="3120" userDrawn="1">
          <p15:clr>
            <a:srgbClr val="FBAE40"/>
          </p15:clr>
        </p15:guide>
        <p15:guide id="3" pos="2160" userDrawn="1">
          <p15:clr>
            <a:srgbClr val="FBAE40"/>
          </p15:clr>
        </p15:guide>
        <p15:guide id="4" pos="4320" userDrawn="1">
          <p15:clr>
            <a:srgbClr val="FBAE40"/>
          </p15:clr>
        </p15:guide>
        <p15:guide id="5" userDrawn="1">
          <p15:clr>
            <a:srgbClr val="FBAE40"/>
          </p15:clr>
        </p15:guide>
        <p15:guide id="6" orient="horz" pos="6091" userDrawn="1">
          <p15:clr>
            <a:srgbClr val="FBAE40"/>
          </p15:clr>
        </p15:guide>
        <p15:guide id="7" orient="horz" pos="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
        <p:nvSpPr>
          <p:cNvPr id="7" name="タイトル プレースホルダー 1"/>
          <p:cNvSpPr>
            <a:spLocks noGrp="1"/>
          </p:cNvSpPr>
          <p:nvPr>
            <p:ph type="title"/>
          </p:nvPr>
        </p:nvSpPr>
        <p:spPr>
          <a:xfrm>
            <a:off x="1" y="20638"/>
            <a:ext cx="6838322" cy="648000"/>
          </a:xfrm>
          <a:prstGeom prst="rect">
            <a:avLst/>
          </a:prstGeom>
          <a:solidFill>
            <a:schemeClr val="accent1">
              <a:lumMod val="40000"/>
              <a:lumOff val="60000"/>
            </a:schemeClr>
          </a:solidFill>
        </p:spPr>
        <p:txBody>
          <a:bodyPr vert="horz" lIns="72000" tIns="72000" rIns="72000" bIns="36000" rtlCol="0" anchor="ctr">
            <a:noAutofit/>
          </a:bodyPr>
          <a:lstStyle>
            <a:lvl1pPr>
              <a:defRPr sz="2400" b="1" kern="1200" spc="-20" baseline="0"/>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sz="quarter" idx="13"/>
          </p:nvPr>
        </p:nvSpPr>
        <p:spPr>
          <a:xfrm>
            <a:off x="44624" y="776536"/>
            <a:ext cx="6768000" cy="914400"/>
          </a:xfrm>
          <a:ln w="6350">
            <a:solidFill>
              <a:schemeClr val="tx1"/>
            </a:solidFill>
          </a:ln>
        </p:spPr>
        <p:txBody>
          <a:bodyPr lIns="72000" tIns="72000" rIns="72000" bIns="36000">
            <a:normAutofit/>
          </a:bodyPr>
          <a:lstStyle>
            <a:lvl1pPr marL="216000" indent="-180000" algn="just">
              <a:buClr>
                <a:schemeClr val="accent1">
                  <a:lumMod val="75000"/>
                </a:schemeClr>
              </a:buClr>
              <a:buFont typeface="Wingdings" panose="05000000000000000000" pitchFamily="2" charset="2"/>
              <a:buChar char="l"/>
              <a:defRPr sz="1400"/>
            </a:lvl1pPr>
          </a:lstStyle>
          <a:p>
            <a:pPr lvl="0"/>
            <a:r>
              <a:rPr kumimoji="1" lang="ja-JP" altLang="en-US" dirty="0" smtClean="0"/>
              <a:t>マスター テキストの書式設定</a:t>
            </a:r>
          </a:p>
        </p:txBody>
      </p:sp>
    </p:spTree>
    <p:extLst>
      <p:ext uri="{BB962C8B-B14F-4D97-AF65-F5344CB8AC3E}">
        <p14:creationId xmlns:p14="http://schemas.microsoft.com/office/powerpoint/2010/main" val="1566584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160" userDrawn="1">
          <p15:clr>
            <a:srgbClr val="FBAE40"/>
          </p15:clr>
        </p15:guide>
        <p15:guide id="2" orient="horz" pos="3120" userDrawn="1">
          <p15:clr>
            <a:srgbClr val="FBAE40"/>
          </p15:clr>
        </p15:guide>
        <p15:guide id="3" orient="horz" pos="6091" userDrawn="1">
          <p15:clr>
            <a:srgbClr val="FBAE40"/>
          </p15:clr>
        </p15:guide>
        <p15:guide id="4" orient="horz" pos="13" userDrawn="1">
          <p15:clr>
            <a:srgbClr val="FBAE40"/>
          </p15:clr>
        </p15:guide>
        <p15:guide id="5" pos="28" userDrawn="1">
          <p15:clr>
            <a:srgbClr val="FBAE40"/>
          </p15:clr>
        </p15:guide>
        <p15:guide id="6" pos="429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3062" y="452500"/>
            <a:ext cx="6172200" cy="1651000"/>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1832148" y="8481392"/>
            <a:ext cx="1600200" cy="527403"/>
          </a:xfrm>
          <a:prstGeom prst="rect">
            <a:avLst/>
          </a:prstGeom>
        </p:spPr>
        <p:txBody>
          <a:bodyPr vert="horz" lIns="91440" tIns="45720" rIns="91440" bIns="45720" rtlCol="0" anchor="ctr"/>
          <a:lstStyle>
            <a:lvl1pPr algn="l">
              <a:defRPr sz="1572">
                <a:solidFill>
                  <a:schemeClr val="tx1">
                    <a:tint val="75000"/>
                  </a:schemeClr>
                </a:solidFill>
                <a:latin typeface="メイリオ" panose="020B0604030504040204" pitchFamily="50" charset="-128"/>
                <a:ea typeface="メイリオ" panose="020B0604030504040204" pitchFamily="50" charset="-128"/>
              </a:defRPr>
            </a:lvl1pPr>
          </a:lstStyle>
          <a:p>
            <a:fld id="{A5A9D8A8-49EB-41C3-B21E-EA2729AB8A43}" type="datetime1">
              <a:rPr lang="ja-JP" altLang="en-US" smtClean="0"/>
              <a:t>2021/10/1</a:t>
            </a:fld>
            <a:endParaRPr lang="ja-JP" altLang="en-US"/>
          </a:p>
        </p:txBody>
      </p:sp>
      <p:sp>
        <p:nvSpPr>
          <p:cNvPr id="5" name="フッター プレースホルダー 4"/>
          <p:cNvSpPr>
            <a:spLocks noGrp="1"/>
          </p:cNvSpPr>
          <p:nvPr>
            <p:ph type="ftr" sz="quarter" idx="3"/>
          </p:nvPr>
        </p:nvSpPr>
        <p:spPr>
          <a:xfrm>
            <a:off x="-2403648" y="9181402"/>
            <a:ext cx="2171700" cy="527403"/>
          </a:xfrm>
          <a:prstGeom prst="rect">
            <a:avLst/>
          </a:prstGeom>
        </p:spPr>
        <p:txBody>
          <a:bodyPr vert="horz" lIns="91440" tIns="45720" rIns="91440" bIns="45720" rtlCol="0" anchor="ctr"/>
          <a:lstStyle>
            <a:lvl1pPr algn="ctr">
              <a:defRPr sz="1572">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9000" y="9684982"/>
            <a:ext cx="6840000" cy="221018"/>
          </a:xfrm>
          <a:prstGeom prst="rect">
            <a:avLst/>
          </a:prstGeom>
        </p:spPr>
        <p:txBody>
          <a:bodyPr vert="horz" lIns="36000" tIns="36000" rIns="36000" bIns="0" rtlCol="0" anchor="ctr">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smtClean="0"/>
              <a:t>- </a:t>
            </a:r>
            <a:fld id="{9E2A29CB-BA86-48A6-80E1-CB8750A963B5}" type="slidenum">
              <a:rPr lang="ja-JP" altLang="en-US" smtClean="0"/>
              <a:pPr/>
              <a:t>‹#›</a:t>
            </a:fld>
            <a:r>
              <a:rPr lang="ja-JP" altLang="en-US" smtClean="0"/>
              <a:t> </a:t>
            </a:r>
            <a:r>
              <a:rPr lang="en-US" altLang="ja-JP" smtClean="0"/>
              <a:t>-</a:t>
            </a:r>
            <a:endParaRPr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1198083" rtl="0" eaLnBrk="1" latinLnBrk="0" hangingPunct="1">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p:bodyStyle>
    <p:otherStyle>
      <a:defPPr>
        <a:defRPr lang="ja-JP"/>
      </a:defPPr>
      <a:lvl1pPr marL="0" algn="l" defTabSz="1198083" rtl="0" eaLnBrk="1" latinLnBrk="0" hangingPunct="1">
        <a:defRPr kumimoji="1" sz="2359" kern="1200">
          <a:solidFill>
            <a:schemeClr val="tx1"/>
          </a:solidFill>
          <a:latin typeface="+mn-lt"/>
          <a:ea typeface="+mn-ea"/>
          <a:cs typeface="+mn-cs"/>
        </a:defRPr>
      </a:lvl1pPr>
      <a:lvl2pPr marL="599042" algn="l" defTabSz="1198083" rtl="0" eaLnBrk="1" latinLnBrk="0" hangingPunct="1">
        <a:defRPr kumimoji="1" sz="2359" kern="1200">
          <a:solidFill>
            <a:schemeClr val="tx1"/>
          </a:solidFill>
          <a:latin typeface="+mn-lt"/>
          <a:ea typeface="+mn-ea"/>
          <a:cs typeface="+mn-cs"/>
        </a:defRPr>
      </a:lvl2pPr>
      <a:lvl3pPr marL="1198083" algn="l" defTabSz="1198083" rtl="0" eaLnBrk="1" latinLnBrk="0" hangingPunct="1">
        <a:defRPr kumimoji="1" sz="2359" kern="1200">
          <a:solidFill>
            <a:schemeClr val="tx1"/>
          </a:solidFill>
          <a:latin typeface="+mn-lt"/>
          <a:ea typeface="+mn-ea"/>
          <a:cs typeface="+mn-cs"/>
        </a:defRPr>
      </a:lvl3pPr>
      <a:lvl4pPr marL="1797124" algn="l" defTabSz="1198083" rtl="0" eaLnBrk="1" latinLnBrk="0" hangingPunct="1">
        <a:defRPr kumimoji="1" sz="2359" kern="1200">
          <a:solidFill>
            <a:schemeClr val="tx1"/>
          </a:solidFill>
          <a:latin typeface="+mn-lt"/>
          <a:ea typeface="+mn-ea"/>
          <a:cs typeface="+mn-cs"/>
        </a:defRPr>
      </a:lvl4pPr>
      <a:lvl5pPr marL="2396165" algn="l" defTabSz="1198083" rtl="0" eaLnBrk="1" latinLnBrk="0" hangingPunct="1">
        <a:defRPr kumimoji="1" sz="2359" kern="1200">
          <a:solidFill>
            <a:schemeClr val="tx1"/>
          </a:solidFill>
          <a:latin typeface="+mn-lt"/>
          <a:ea typeface="+mn-ea"/>
          <a:cs typeface="+mn-cs"/>
        </a:defRPr>
      </a:lvl5pPr>
      <a:lvl6pPr marL="2995206" algn="l" defTabSz="1198083" rtl="0" eaLnBrk="1" latinLnBrk="0" hangingPunct="1">
        <a:defRPr kumimoji="1" sz="2359" kern="1200">
          <a:solidFill>
            <a:schemeClr val="tx1"/>
          </a:solidFill>
          <a:latin typeface="+mn-lt"/>
          <a:ea typeface="+mn-ea"/>
          <a:cs typeface="+mn-cs"/>
        </a:defRPr>
      </a:lvl6pPr>
      <a:lvl7pPr marL="3594247" algn="l" defTabSz="1198083" rtl="0" eaLnBrk="1" latinLnBrk="0" hangingPunct="1">
        <a:defRPr kumimoji="1" sz="2359" kern="1200">
          <a:solidFill>
            <a:schemeClr val="tx1"/>
          </a:solidFill>
          <a:latin typeface="+mn-lt"/>
          <a:ea typeface="+mn-ea"/>
          <a:cs typeface="+mn-cs"/>
        </a:defRPr>
      </a:lvl7pPr>
      <a:lvl8pPr marL="4193290" algn="l" defTabSz="1198083" rtl="0" eaLnBrk="1" latinLnBrk="0" hangingPunct="1">
        <a:defRPr kumimoji="1" sz="2359" kern="1200">
          <a:solidFill>
            <a:schemeClr val="tx1"/>
          </a:solidFill>
          <a:latin typeface="+mn-lt"/>
          <a:ea typeface="+mn-ea"/>
          <a:cs typeface="+mn-cs"/>
        </a:defRPr>
      </a:lvl8pPr>
      <a:lvl9pPr marL="4792330" algn="l" defTabSz="1198083" rtl="0" eaLnBrk="1" latinLnBrk="0" hangingPunct="1">
        <a:defRPr kumimoji="1" sz="23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jpe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jpe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3936" y="1424608"/>
            <a:ext cx="6861936" cy="8280860"/>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12477" y="175320"/>
            <a:ext cx="6860559" cy="457200"/>
          </a:xfrm>
          <a:prstGeom prst="rect">
            <a:avLst/>
          </a:prstGeom>
          <a:noFill/>
        </p:spPr>
        <p:txBody>
          <a:bodyPr wrap="none" lIns="108000" tIns="72000" rIns="72000" bIns="36000" rtlCol="0" anchor="ctr">
            <a:noAutofit/>
          </a:bodyPr>
          <a:lstStyle/>
          <a:p>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3200" b="1" spc="300" dirty="0" smtClean="0">
                <a:solidFill>
                  <a:srgbClr val="92D050"/>
                </a:solidFill>
                <a:latin typeface="メイリオ" panose="020B0604030504040204" pitchFamily="50" charset="-128"/>
                <a:ea typeface="メイリオ" panose="020B0604030504040204" pitchFamily="50" charset="-128"/>
              </a:rPr>
              <a:t>主</a:t>
            </a:r>
            <a:r>
              <a:rPr lang="ja-JP" altLang="en-US" sz="3200" b="1" spc="300" dirty="0">
                <a:solidFill>
                  <a:srgbClr val="92D050"/>
                </a:solidFill>
                <a:latin typeface="メイリオ" panose="020B0604030504040204" pitchFamily="50" charset="-128"/>
                <a:ea typeface="メイリオ" panose="020B0604030504040204" pitchFamily="50" charset="-128"/>
              </a:rPr>
              <a:t>な相談窓口</a:t>
            </a:r>
            <a:r>
              <a:rPr lang="ja-JP" altLang="en-US" sz="3200" b="1" spc="300" dirty="0" smtClean="0">
                <a:solidFill>
                  <a:srgbClr val="92D050"/>
                </a:solidFill>
                <a:latin typeface="メイリオ" panose="020B0604030504040204" pitchFamily="50" charset="-128"/>
                <a:ea typeface="メイリオ" panose="020B0604030504040204" pitchFamily="50" charset="-128"/>
              </a:rPr>
              <a:t>一覧</a:t>
            </a:r>
            <a:endParaRPr lang="ja-JP" altLang="en-US" sz="3200" b="1" spc="300" dirty="0">
              <a:solidFill>
                <a:srgbClr val="92D050"/>
              </a:solidFill>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11179" y="9561512"/>
            <a:ext cx="6869179"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smtClean="0">
                <a:solidFill>
                  <a:schemeClr val="bg1"/>
                </a:solidFill>
                <a:latin typeface="メイリオ" panose="020B0604030504040204" pitchFamily="50" charset="-128"/>
                <a:ea typeface="メイリオ" panose="020B0604030504040204" pitchFamily="50" charset="-128"/>
              </a:rPr>
              <a:t>○○県○○市　お問い合わせ相談窓口　</a:t>
            </a:r>
            <a:r>
              <a:rPr lang="en-US" altLang="ja-JP" sz="1400" b="1" spc="-40" dirty="0" smtClean="0">
                <a:solidFill>
                  <a:schemeClr val="bg1"/>
                </a:solidFill>
                <a:latin typeface="メイリオ" panose="020B0604030504040204" pitchFamily="50" charset="-128"/>
                <a:ea typeface="メイリオ" panose="020B0604030504040204" pitchFamily="50" charset="-128"/>
              </a:rPr>
              <a:t>TEL</a:t>
            </a:r>
            <a:r>
              <a:rPr lang="ja-JP" altLang="en-US" sz="1400" b="1" spc="-40" dirty="0" smtClean="0">
                <a:solidFill>
                  <a:schemeClr val="bg1"/>
                </a:solidFill>
                <a:latin typeface="メイリオ" panose="020B0604030504040204" pitchFamily="50" charset="-128"/>
                <a:ea typeface="メイリオ" panose="020B0604030504040204" pitchFamily="50" charset="-128"/>
              </a:rPr>
              <a:t>　○○○ </a:t>
            </a:r>
            <a:r>
              <a:rPr lang="en-US" altLang="ja-JP" sz="1400" b="1" spc="-40" dirty="0" smtClean="0">
                <a:solidFill>
                  <a:schemeClr val="bg1"/>
                </a:solidFill>
                <a:latin typeface="メイリオ" panose="020B0604030504040204" pitchFamily="50" charset="-128"/>
                <a:ea typeface="メイリオ" panose="020B0604030504040204" pitchFamily="50" charset="-128"/>
              </a:rPr>
              <a:t>-</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3935" y="1388604"/>
            <a:ext cx="6861936" cy="357284"/>
          </a:xfrm>
          <a:prstGeom prst="rect">
            <a:avLst/>
          </a:prstGeom>
          <a:solidFill>
            <a:srgbClr val="FF0066"/>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電話相談</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裏面</a:t>
            </a:r>
            <a:r>
              <a:rPr lang="ja-JP" altLang="en-US" sz="1000" spc="-40" dirty="0">
                <a:solidFill>
                  <a:schemeClr val="bg1"/>
                </a:solidFill>
                <a:latin typeface="メイリオ" panose="020B0604030504040204" pitchFamily="50" charset="-128"/>
                <a:ea typeface="メイリオ" panose="020B0604030504040204" pitchFamily="50" charset="-128"/>
              </a:rPr>
              <a:t>の「地域の</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 </a:t>
            </a:r>
            <a:r>
              <a:rPr lang="ja-JP" altLang="en-US" sz="1000" spc="-40" dirty="0">
                <a:solidFill>
                  <a:schemeClr val="bg1"/>
                </a:solidFill>
                <a:latin typeface="メイリオ" panose="020B0604030504040204" pitchFamily="50" charset="-128"/>
                <a:ea typeface="メイリオ" panose="020B0604030504040204" pitchFamily="50" charset="-128"/>
              </a:rPr>
              <a:t>「</a:t>
            </a:r>
            <a:r>
              <a:rPr lang="en-US" altLang="ja-JP" sz="1000" spc="-40" dirty="0" smtClean="0">
                <a:solidFill>
                  <a:schemeClr val="bg1"/>
                </a:solidFill>
                <a:latin typeface="メイリオ" panose="020B0604030504040204" pitchFamily="50" charset="-128"/>
                <a:ea typeface="メイリオ" panose="020B0604030504040204" pitchFamily="50" charset="-128"/>
              </a:rPr>
              <a:t>SNS</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312537" y="596516"/>
            <a:ext cx="5132687" cy="704925"/>
            <a:chOff x="312537" y="624153"/>
            <a:chExt cx="5132687" cy="676993"/>
          </a:xfrm>
        </p:grpSpPr>
        <p:sp>
          <p:nvSpPr>
            <p:cNvPr id="11" name="角丸四角形吹き出し 10"/>
            <p:cNvSpPr/>
            <p:nvPr/>
          </p:nvSpPr>
          <p:spPr>
            <a:xfrm>
              <a:off x="312537" y="624153"/>
              <a:ext cx="5016541" cy="676993"/>
            </a:xfrm>
            <a:prstGeom prst="wedgeRoundRectCallout">
              <a:avLst>
                <a:gd name="adj1" fmla="val 55773"/>
                <a:gd name="adj2" fmla="val 32156"/>
                <a:gd name="adj3" fmla="val 16667"/>
              </a:avLst>
            </a:prstGeom>
            <a:solidFill>
              <a:srgbClr val="CCFF99">
                <a:alpha val="5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93473" y="703064"/>
              <a:ext cx="5051751" cy="51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もしあなたが先の見えない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不安</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生きづらさを感じるなど</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様々な</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こころの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悩み</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を抱えていたら、その悩みを</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相談し</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てみませんか。</a:t>
              </a:r>
              <a:endPar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endParaRPr>
            </a:p>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電話では相談しづらい方には、</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LINE</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などの</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SNS</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でも相談できます。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p:txBody>
        </p:sp>
      </p:grpSp>
      <p:sp>
        <p:nvSpPr>
          <p:cNvPr id="41" name="角丸四角形 40"/>
          <p:cNvSpPr/>
          <p:nvPr/>
        </p:nvSpPr>
        <p:spPr>
          <a:xfrm>
            <a:off x="257844" y="2024381"/>
            <a:ext cx="6375512" cy="1236431"/>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49914" y="1856656"/>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324708"/>
            <a:ext cx="6015758" cy="344128"/>
          </a:xfrm>
          <a:prstGeom prst="rect">
            <a:avLst/>
          </a:prstGeom>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電話を</a:t>
            </a:r>
            <a:r>
              <a:rPr lang="ja-JP" altLang="en-US" sz="1000" spc="-30" dirty="0">
                <a:latin typeface="メイリオ" panose="020B0604030504040204" pitchFamily="50" charset="-128"/>
                <a:ea typeface="メイリオ" panose="020B0604030504040204" pitchFamily="50" charset="-128"/>
              </a:rPr>
              <a:t>かけた</a:t>
            </a:r>
            <a:r>
              <a:rPr lang="ja-JP" altLang="en-US" sz="1000" spc="-30" dirty="0" smtClean="0">
                <a:latin typeface="メイリオ" panose="020B0604030504040204" pitchFamily="50" charset="-128"/>
                <a:ea typeface="メイリオ" panose="020B0604030504040204" pitchFamily="50" charset="-128"/>
              </a:rPr>
              <a:t>所在地の都道府県・政令指定都市が実施している「こころの健康電話相談」等の</a:t>
            </a:r>
            <a:endParaRPr lang="en-US" altLang="ja-JP" sz="1000" spc="-30" dirty="0" smtClean="0">
              <a:latin typeface="メイリオ" panose="020B0604030504040204" pitchFamily="50" charset="-128"/>
              <a:ea typeface="メイリオ" panose="020B0604030504040204" pitchFamily="50" charset="-128"/>
            </a:endParaRPr>
          </a:p>
          <a:p>
            <a:r>
              <a:rPr lang="ja-JP" altLang="en-US" sz="1000" spc="-30" dirty="0" smtClean="0">
                <a:latin typeface="メイリオ" panose="020B0604030504040204" pitchFamily="50" charset="-128"/>
                <a:ea typeface="メイリオ" panose="020B0604030504040204" pitchFamily="50" charset="-128"/>
              </a:rPr>
              <a:t>公的な相談機関に接続します。</a:t>
            </a:r>
            <a:endParaRPr lang="en-US" altLang="ja-JP" sz="10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512676" y="2767732"/>
            <a:ext cx="5055994" cy="42107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0570-064-556</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pPr>
              <a:lnSpc>
                <a:spcPts val="1000"/>
              </a:lnSpc>
            </a:pPr>
            <a:r>
              <a:rPr lang="en-US" altLang="ja-JP" sz="800" spc="-30" dirty="0" smtClean="0">
                <a:latin typeface="メイリオ" panose="020B0604030504040204" pitchFamily="50" charset="-128"/>
                <a:ea typeface="メイリオ" panose="020B0604030504040204" pitchFamily="50" charset="-128"/>
              </a:rPr>
              <a:t>   https</a:t>
            </a:r>
            <a:r>
              <a:rPr lang="en-US" altLang="ja-JP" sz="800" spc="-30" dirty="0">
                <a:latin typeface="メイリオ" panose="020B0604030504040204" pitchFamily="50" charset="-128"/>
                <a:ea typeface="メイリオ" panose="020B0604030504040204" pitchFamily="50" charset="-128"/>
              </a:rPr>
              <a:t>://www.mhlw.go.jp/stf/seisakunitsuite/bunya/hukushi_kaigo/seikatsuhogo/jisatsu/kokoro_dial.html</a:t>
            </a:r>
            <a:endParaRPr lang="ja-JP" altLang="en-US" sz="8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281002" y="1918567"/>
            <a:ext cx="2908933"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こころ</a:t>
            </a:r>
            <a:r>
              <a:rPr lang="ja-JP" altLang="en-US" sz="1600" b="1"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の健康相談統一</a:t>
            </a:r>
            <a:r>
              <a:rPr lang="ja-JP" altLang="en-US" sz="16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ダイヤル</a:t>
            </a:r>
            <a:endParaRPr lang="en-US" altLang="ja-JP" sz="1600"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6" name="正方形/長方形 55"/>
          <p:cNvSpPr/>
          <p:nvPr/>
        </p:nvSpPr>
        <p:spPr>
          <a:xfrm>
            <a:off x="3140968" y="2562832"/>
            <a:ext cx="1811657" cy="344128"/>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相談対応の曜日・時間は</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自治体によって異なります。</a:t>
            </a:r>
            <a:endParaRPr lang="ja-JP" altLang="en-US" sz="1000" spc="-30" dirty="0">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149914" y="6537176"/>
            <a:ext cx="6483442" cy="1606037"/>
            <a:chOff x="149914" y="6512857"/>
            <a:chExt cx="6483442" cy="1606037"/>
          </a:xfrm>
        </p:grpSpPr>
        <p:sp>
          <p:nvSpPr>
            <p:cNvPr id="26" name="角丸四角形 25"/>
            <p:cNvSpPr/>
            <p:nvPr/>
          </p:nvSpPr>
          <p:spPr>
            <a:xfrm>
              <a:off x="257844" y="6662488"/>
              <a:ext cx="6375512" cy="1353310"/>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49914" y="651285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492478" y="7041232"/>
              <a:ext cx="6015757" cy="107766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endParaRPr>
            </a:p>
            <a:p>
              <a:pPr>
                <a:lnSpc>
                  <a:spcPts val="2000"/>
                </a:lnSpc>
              </a:pP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://www.inochinodenwa.org</a:t>
              </a:r>
              <a:r>
                <a:rPr lang="en-US" altLang="ja-JP" sz="800" dirty="0" smtClean="0">
                  <a:latin typeface="メイリオ" panose="020B0604030504040204" pitchFamily="50" charset="-128"/>
                  <a:ea typeface="メイリオ" panose="020B0604030504040204" pitchFamily="50" charset="-128"/>
                </a:rPr>
                <a:t>/</a:t>
              </a:r>
            </a:p>
            <a:p>
              <a:endParaRPr lang="ja-JP" altLang="en-US" sz="11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81002" y="6574768"/>
              <a:ext cx="409034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の</a:t>
              </a: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電話</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ja-JP" altLang="en-US" sz="1200" dirty="0">
                  <a:solidFill>
                    <a:schemeClr val="bg1"/>
                  </a:solidFill>
                  <a:latin typeface="メイリオ" panose="020B0604030504040204" pitchFamily="50" charset="-128"/>
                  <a:ea typeface="メイリオ" panose="020B0604030504040204" pitchFamily="50" charset="-128"/>
                </a:rPr>
                <a:t>一般社団</a:t>
              </a:r>
              <a:r>
                <a:rPr lang="ja-JP" altLang="en-US" sz="1200" dirty="0" smtClean="0">
                  <a:solidFill>
                    <a:schemeClr val="bg1"/>
                  </a:solidFill>
                  <a:latin typeface="メイリオ" panose="020B0604030504040204" pitchFamily="50" charset="-128"/>
                  <a:ea typeface="メイリオ" panose="020B0604030504040204" pitchFamily="50" charset="-128"/>
                </a:rPr>
                <a:t>法人 日本</a:t>
              </a:r>
              <a:r>
                <a:rPr lang="ja-JP" altLang="en-US" sz="1200" dirty="0">
                  <a:solidFill>
                    <a:schemeClr val="bg1"/>
                  </a:solidFill>
                  <a:latin typeface="メイリオ" panose="020B0604030504040204" pitchFamily="50" charset="-128"/>
                  <a:ea typeface="メイリオ" panose="020B0604030504040204" pitchFamily="50" charset="-128"/>
                </a:rPr>
                <a:t>いのちの電話連盟</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04963" y="7028554"/>
              <a:ext cx="1847661" cy="190240"/>
            </a:xfrm>
            <a:prstGeom prst="rect">
              <a:avLst/>
            </a:prstGeom>
            <a:solidFill>
              <a:srgbClr val="FFFFCC"/>
            </a:solidFill>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  </a:t>
              </a:r>
              <a:r>
                <a:rPr lang="ja-JP" altLang="en-US" sz="800" spc="-30" dirty="0" smtClean="0">
                  <a:latin typeface="メイリオ" panose="020B0604030504040204" pitchFamily="50" charset="-128"/>
                  <a:ea typeface="メイリオ" panose="020B0604030504040204" pitchFamily="50" charset="-128"/>
                </a:rPr>
                <a:t>毎日 </a:t>
              </a:r>
              <a:r>
                <a:rPr lang="ja-JP" altLang="en-US" sz="800" spc="-30" dirty="0">
                  <a:latin typeface="メイリオ" panose="020B0604030504040204" pitchFamily="50" charset="-128"/>
                  <a:ea typeface="メイリオ" panose="020B0604030504040204" pitchFamily="50" charset="-128"/>
                </a:rPr>
                <a:t>午前</a:t>
              </a:r>
              <a:r>
                <a:rPr lang="en-US" altLang="ja-JP" sz="800" spc="-30" dirty="0">
                  <a:latin typeface="メイリオ" panose="020B0604030504040204" pitchFamily="50" charset="-128"/>
                  <a:ea typeface="メイリオ" panose="020B0604030504040204" pitchFamily="50" charset="-128"/>
                </a:rPr>
                <a:t>10</a:t>
              </a:r>
              <a:r>
                <a:rPr lang="ja-JP" altLang="en-US" sz="800" spc="-30" dirty="0">
                  <a:latin typeface="メイリオ" panose="020B0604030504040204" pitchFamily="50" charset="-128"/>
                  <a:ea typeface="メイリオ" panose="020B0604030504040204" pitchFamily="50" charset="-128"/>
                </a:rPr>
                <a:t>時から午後</a:t>
              </a:r>
              <a:r>
                <a:rPr lang="en-US" altLang="ja-JP" sz="800" spc="-30" dirty="0">
                  <a:latin typeface="メイリオ" panose="020B0604030504040204" pitchFamily="50" charset="-128"/>
                  <a:ea typeface="メイリオ" panose="020B0604030504040204" pitchFamily="50" charset="-128"/>
                </a:rPr>
                <a:t>10</a:t>
              </a:r>
              <a:r>
                <a:rPr lang="ja-JP" altLang="en-US" sz="800" spc="-30" dirty="0" smtClean="0">
                  <a:latin typeface="メイリオ" panose="020B0604030504040204" pitchFamily="50" charset="-128"/>
                  <a:ea typeface="メイリオ" panose="020B0604030504040204" pitchFamily="50" charset="-128"/>
                </a:rPr>
                <a:t>時</a:t>
              </a:r>
              <a:endParaRPr lang="ja-JP" altLang="en-US" sz="800" spc="-30" dirty="0">
                <a:latin typeface="メイリオ" panose="020B0604030504040204" pitchFamily="50" charset="-128"/>
                <a:ea typeface="メイリオ" panose="020B0604030504040204" pitchFamily="50" charset="-128"/>
              </a:endParaRPr>
            </a:p>
          </p:txBody>
        </p:sp>
        <p:sp>
          <p:nvSpPr>
            <p:cNvPr id="60" name="正方形/長方形 59"/>
            <p:cNvSpPr/>
            <p:nvPr/>
          </p:nvSpPr>
          <p:spPr>
            <a:xfrm>
              <a:off x="3100990" y="7376953"/>
              <a:ext cx="1876181" cy="313350"/>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毎日 </a:t>
              </a:r>
              <a:r>
                <a:rPr lang="ja-JP" altLang="en-US" sz="800" dirty="0">
                  <a:latin typeface="メイリオ" panose="020B0604030504040204" pitchFamily="50" charset="-128"/>
                  <a:ea typeface="メイリオ" panose="020B0604030504040204" pitchFamily="50" charset="-128"/>
                </a:rPr>
                <a:t>午後４時から午後</a:t>
              </a:r>
              <a:r>
                <a:rPr lang="ja-JP" altLang="en-US" sz="800" dirty="0" smtClean="0">
                  <a:latin typeface="メイリオ" panose="020B0604030504040204" pitchFamily="50" charset="-128"/>
                  <a:ea typeface="メイリオ" panose="020B0604030504040204" pitchFamily="50" charset="-128"/>
                </a:rPr>
                <a:t>９時</a:t>
              </a:r>
              <a:endParaRPr lang="ja-JP" altLang="en-US" sz="800" dirty="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毎月</a:t>
              </a:r>
              <a:r>
                <a:rPr lang="en-US" altLang="ja-JP" sz="800" dirty="0">
                  <a:latin typeface="メイリオ" panose="020B0604030504040204" pitchFamily="50" charset="-128"/>
                  <a:ea typeface="メイリオ" panose="020B0604030504040204" pitchFamily="50" charset="-128"/>
                </a:rPr>
                <a:t>10</a:t>
              </a:r>
              <a:r>
                <a:rPr lang="ja-JP" altLang="en-US" sz="800" dirty="0">
                  <a:latin typeface="メイリオ" panose="020B0604030504040204" pitchFamily="50" charset="-128"/>
                  <a:ea typeface="メイリオ" panose="020B0604030504040204" pitchFamily="50" charset="-128"/>
                </a:rPr>
                <a:t>日 午前８時から翌日午前</a:t>
              </a:r>
              <a:r>
                <a:rPr lang="ja-JP" altLang="en-US" sz="800" dirty="0" smtClean="0">
                  <a:latin typeface="メイリオ" panose="020B0604030504040204" pitchFamily="50" charset="-128"/>
                  <a:ea typeface="メイリオ" panose="020B0604030504040204" pitchFamily="50" charset="-128"/>
                </a:rPr>
                <a:t>８時</a:t>
              </a:r>
              <a:endParaRPr lang="ja-JP" altLang="en-US" sz="800" spc="-30" dirty="0">
                <a:latin typeface="メイリオ" panose="020B0604030504040204" pitchFamily="50" charset="-128"/>
                <a:ea typeface="メイリオ" panose="020B0604030504040204" pitchFamily="50" charset="-128"/>
              </a:endParaRPr>
            </a:p>
          </p:txBody>
        </p:sp>
      </p:grpSp>
      <p:grpSp>
        <p:nvGrpSpPr>
          <p:cNvPr id="9" name="グループ化 8"/>
          <p:cNvGrpSpPr/>
          <p:nvPr/>
        </p:nvGrpSpPr>
        <p:grpSpPr>
          <a:xfrm>
            <a:off x="152636" y="4772980"/>
            <a:ext cx="6483442" cy="1593190"/>
            <a:chOff x="152636" y="4431230"/>
            <a:chExt cx="6483442" cy="1593190"/>
          </a:xfrm>
        </p:grpSpPr>
        <p:sp>
          <p:nvSpPr>
            <p:cNvPr id="34" name="角丸四角形 33"/>
            <p:cNvSpPr/>
            <p:nvPr/>
          </p:nvSpPr>
          <p:spPr>
            <a:xfrm>
              <a:off x="260566" y="4597796"/>
              <a:ext cx="6375512" cy="1426624"/>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52636" y="4431230"/>
              <a:ext cx="6224583"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48914" y="4877377"/>
              <a:ext cx="5796410" cy="190240"/>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どんなひと</a:t>
              </a:r>
              <a:r>
                <a:rPr lang="ja-JP" altLang="en-US" sz="1000" spc="-30" dirty="0" smtClean="0">
                  <a:latin typeface="メイリオ" panose="020B0604030504040204" pitchFamily="50" charset="-128"/>
                  <a:ea typeface="メイリオ" panose="020B0604030504040204" pitchFamily="50" charset="-128"/>
                </a:rPr>
                <a:t>の、</a:t>
              </a:r>
              <a:r>
                <a:rPr lang="ja-JP" altLang="en-US" sz="1000" spc="-30" dirty="0">
                  <a:latin typeface="メイリオ" panose="020B0604030504040204" pitchFamily="50" charset="-128"/>
                  <a:ea typeface="メイリオ" panose="020B0604030504040204" pitchFamily="50" charset="-128"/>
                </a:rPr>
                <a:t>どんな悩みに</a:t>
              </a:r>
              <a:r>
                <a:rPr lang="ja-JP" altLang="en-US" sz="1000" spc="-30" dirty="0" smtClean="0">
                  <a:latin typeface="メイリオ" panose="020B0604030504040204" pitchFamily="50" charset="-128"/>
                  <a:ea typeface="メイリオ" panose="020B0604030504040204" pitchFamily="50" charset="-128"/>
                </a:rPr>
                <a:t>もよりそって</a:t>
              </a:r>
              <a:r>
                <a:rPr lang="ja-JP" altLang="en-US" sz="1000" spc="-30" dirty="0">
                  <a:latin typeface="メイリオ" panose="020B0604030504040204" pitchFamily="50" charset="-128"/>
                  <a:ea typeface="メイリオ" panose="020B0604030504040204" pitchFamily="50" charset="-128"/>
                </a:rPr>
                <a:t>、一緒に解決できる方法を探します</a:t>
              </a:r>
              <a:r>
                <a:rPr lang="ja-JP" altLang="en-US" sz="1000" spc="-30" dirty="0" smtClean="0">
                  <a:latin typeface="メイリオ" panose="020B0604030504040204" pitchFamily="50" charset="-128"/>
                  <a:ea typeface="メイリオ" panose="020B0604030504040204" pitchFamily="50" charset="-128"/>
                </a:rPr>
                <a:t>。</a:t>
              </a:r>
              <a:endParaRPr lang="ja-JP" altLang="en-US" sz="1000" spc="-3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283724" y="4493141"/>
              <a:ext cx="557953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よりそいホットライン</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一般社団法人 社会的包摂サポートセンター）</a:t>
              </a:r>
              <a:endParaRPr lang="en-US" altLang="ja-JP" sz="1200"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7" name="正方形/長方形 56"/>
            <p:cNvSpPr/>
            <p:nvPr/>
          </p:nvSpPr>
          <p:spPr>
            <a:xfrm>
              <a:off x="3140968" y="5465126"/>
              <a:ext cx="1811656" cy="190240"/>
            </a:xfrm>
            <a:prstGeom prst="rect">
              <a:avLst/>
            </a:prstGeom>
            <a:solidFill>
              <a:srgbClr val="FFFFCC"/>
            </a:solidFill>
          </p:spPr>
          <p:txBody>
            <a:bodyPr wrap="square" lIns="0" tIns="36000" rIns="0" bIns="0">
              <a:spAutoFit/>
            </a:bodyPr>
            <a:lstStyle/>
            <a:p>
              <a:r>
                <a:rPr lang="en-US" altLang="ja-JP"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時間</a:t>
              </a:r>
              <a:r>
                <a:rPr lang="ja-JP" altLang="en-US" sz="800" dirty="0" smtClean="0">
                  <a:latin typeface="メイリオ" panose="020B0604030504040204" pitchFamily="50" charset="-128"/>
                  <a:ea typeface="メイリオ" panose="020B0604030504040204" pitchFamily="50" charset="-128"/>
                </a:rPr>
                <a:t>対応</a:t>
              </a:r>
              <a:endParaRPr lang="ja-JP" altLang="en-US" sz="800" spc="-30" dirty="0">
                <a:latin typeface="メイリオ" panose="020B0604030504040204" pitchFamily="50" charset="-128"/>
                <a:ea typeface="メイリオ" panose="020B0604030504040204" pitchFamily="50" charset="-128"/>
              </a:endParaRPr>
            </a:p>
          </p:txBody>
        </p:sp>
        <p:sp>
          <p:nvSpPr>
            <p:cNvPr id="61" name="正方形/長方形 60"/>
            <p:cNvSpPr/>
            <p:nvPr/>
          </p:nvSpPr>
          <p:spPr>
            <a:xfrm>
              <a:off x="738466" y="5078303"/>
              <a:ext cx="4238705" cy="313350"/>
            </a:xfrm>
            <a:prstGeom prst="rect">
              <a:avLst/>
            </a:prstGeom>
            <a:ln>
              <a:solidFill>
                <a:srgbClr val="FF99CC"/>
              </a:solidFill>
            </a:ln>
          </p:spPr>
          <p:txBody>
            <a:bodyPr wrap="square" lIns="0" tIns="36000" rIns="0" bIns="0">
              <a:spAutoFit/>
            </a:bodyPr>
            <a:lstStyle/>
            <a:p>
              <a:r>
                <a:rPr lang="ja-JP" altLang="en-US" sz="900" spc="-30" dirty="0" smtClean="0">
                  <a:latin typeface="メイリオ" panose="020B0604030504040204" pitchFamily="50" charset="-128"/>
                  <a:ea typeface="メイリオ" panose="020B0604030504040204" pitchFamily="50" charset="-128"/>
                </a:rPr>
                <a:t>　・</a:t>
              </a:r>
              <a:r>
                <a:rPr lang="ja-JP" altLang="en-US" sz="900" spc="-30" dirty="0">
                  <a:latin typeface="メイリオ" panose="020B0604030504040204" pitchFamily="50" charset="-128"/>
                  <a:ea typeface="メイリオ" panose="020B0604030504040204" pitchFamily="50" charset="-128"/>
                </a:rPr>
                <a:t>暮らしの悩みごと　・悩みを聞いて欲しい</a:t>
              </a:r>
              <a:r>
                <a:rPr lang="ja-JP" altLang="en-US" sz="900" spc="-30" dirty="0" smtClean="0">
                  <a:latin typeface="メイリオ" panose="020B0604030504040204" pitchFamily="50" charset="-128"/>
                  <a:ea typeface="メイリオ" panose="020B0604030504040204" pitchFamily="50" charset="-128"/>
                </a:rPr>
                <a:t>方</a:t>
              </a:r>
              <a:endParaRPr lang="en-US" altLang="ja-JP" sz="900" spc="-30" dirty="0" smtClean="0">
                <a:latin typeface="メイリオ" panose="020B0604030504040204" pitchFamily="50" charset="-128"/>
                <a:ea typeface="メイリオ" panose="020B0604030504040204" pitchFamily="50" charset="-128"/>
              </a:endParaRPr>
            </a:p>
            <a:p>
              <a:r>
                <a:rPr lang="ja-JP" altLang="en-US" sz="900" spc="-30" dirty="0" smtClean="0">
                  <a:latin typeface="メイリオ" panose="020B0604030504040204" pitchFamily="50" charset="-128"/>
                  <a:ea typeface="メイリオ" panose="020B0604030504040204" pitchFamily="50" charset="-128"/>
                </a:rPr>
                <a:t>　・</a:t>
              </a:r>
              <a:r>
                <a:rPr lang="en-US" altLang="ja-JP" sz="900" spc="-30" dirty="0" smtClean="0">
                  <a:latin typeface="メイリオ" panose="020B0604030504040204" pitchFamily="50" charset="-128"/>
                  <a:ea typeface="メイリオ" panose="020B0604030504040204" pitchFamily="50" charset="-128"/>
                </a:rPr>
                <a:t>DV</a:t>
              </a:r>
              <a:r>
                <a:rPr lang="ja-JP" altLang="en-US" sz="900" spc="-30" dirty="0">
                  <a:latin typeface="メイリオ" panose="020B0604030504040204" pitchFamily="50" charset="-128"/>
                  <a:ea typeface="メイリオ" panose="020B0604030504040204" pitchFamily="50" charset="-128"/>
                </a:rPr>
                <a:t>・性暴力などの相談をしたい</a:t>
              </a:r>
              <a:r>
                <a:rPr lang="ja-JP" altLang="en-US" sz="900" spc="-30" dirty="0" smtClean="0">
                  <a:latin typeface="メイリオ" panose="020B0604030504040204" pitchFamily="50" charset="-128"/>
                  <a:ea typeface="メイリオ" panose="020B0604030504040204" pitchFamily="50" charset="-128"/>
                </a:rPr>
                <a:t>方　・</a:t>
              </a:r>
              <a:r>
                <a:rPr lang="ja-JP" altLang="en-US" sz="900" spc="-30" dirty="0">
                  <a:latin typeface="メイリオ" panose="020B0604030504040204" pitchFamily="50" charset="-128"/>
                  <a:ea typeface="メイリオ" panose="020B0604030504040204" pitchFamily="50" charset="-128"/>
                </a:rPr>
                <a:t>外国語による相談をしたい方　</a:t>
              </a:r>
              <a:r>
                <a:rPr lang="ja-JP" altLang="en-US" sz="900" spc="-30" dirty="0" smtClean="0">
                  <a:latin typeface="メイリオ" panose="020B0604030504040204" pitchFamily="50" charset="-128"/>
                  <a:ea typeface="メイリオ" panose="020B0604030504040204" pitchFamily="50" charset="-128"/>
                </a:rPr>
                <a:t>など</a:t>
              </a:r>
              <a:endParaRPr lang="ja-JP" altLang="en-US" sz="1200" spc="-30" dirty="0">
                <a:latin typeface="メイリオ" panose="020B0604030504040204" pitchFamily="50" charset="-128"/>
                <a:ea typeface="メイリオ" panose="020B0604030504040204" pitchFamily="50" charset="-128"/>
              </a:endParaRPr>
            </a:p>
          </p:txBody>
        </p:sp>
      </p:grpSp>
      <p:grpSp>
        <p:nvGrpSpPr>
          <p:cNvPr id="13" name="グループ化 12"/>
          <p:cNvGrpSpPr/>
          <p:nvPr/>
        </p:nvGrpSpPr>
        <p:grpSpPr>
          <a:xfrm>
            <a:off x="150778" y="8193360"/>
            <a:ext cx="6483442" cy="1248430"/>
            <a:chOff x="150778" y="8589464"/>
            <a:chExt cx="6483442" cy="1248430"/>
          </a:xfrm>
        </p:grpSpPr>
        <p:sp>
          <p:nvSpPr>
            <p:cNvPr id="24" name="角丸四角形 23"/>
            <p:cNvSpPr/>
            <p:nvPr/>
          </p:nvSpPr>
          <p:spPr>
            <a:xfrm>
              <a:off x="258708" y="8778502"/>
              <a:ext cx="6375512" cy="1059392"/>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角丸四角形 16"/>
            <p:cNvSpPr/>
            <p:nvPr/>
          </p:nvSpPr>
          <p:spPr>
            <a:xfrm>
              <a:off x="150778" y="8589464"/>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83058" y="9038307"/>
              <a:ext cx="5186202" cy="190240"/>
            </a:xfrm>
            <a:prstGeom prst="rect">
              <a:avLst/>
            </a:prstGeom>
          </p:spPr>
          <p:txBody>
            <a:bodyPr wrap="square" lIns="0" tIns="36000" rIns="0" bIns="0">
              <a:spAutoFit/>
            </a:bodyPr>
            <a:lstStyle/>
            <a:p>
              <a:r>
                <a:rPr lang="en-US" altLang="ja-JP" sz="1000" spc="-30" dirty="0" smtClean="0">
                  <a:latin typeface="メイリオ" panose="020B0604030504040204" pitchFamily="50" charset="-128"/>
                  <a:ea typeface="メイリオ" panose="020B0604030504040204" pitchFamily="50" charset="-128"/>
                </a:rPr>
                <a:t>18</a:t>
              </a:r>
              <a:r>
                <a:rPr lang="ja-JP" altLang="en-US" sz="1000" spc="-30" dirty="0">
                  <a:latin typeface="メイリオ" panose="020B0604030504040204" pitchFamily="50" charset="-128"/>
                  <a:ea typeface="メイリオ" panose="020B0604030504040204" pitchFamily="50" charset="-128"/>
                </a:rPr>
                <a:t>歳までの子どもがかける電話</a:t>
              </a:r>
              <a:r>
                <a:rPr lang="ja-JP" altLang="en-US" sz="1000" spc="-30" dirty="0" smtClean="0">
                  <a:latin typeface="メイリオ" panose="020B0604030504040204" pitchFamily="50" charset="-128"/>
                  <a:ea typeface="メイリオ" panose="020B0604030504040204" pitchFamily="50" charset="-128"/>
                </a:rPr>
                <a:t>です。チャットでの相談も受け付けています。</a:t>
              </a:r>
              <a:endParaRPr lang="en-US" altLang="ja-JP" sz="10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48680" y="9362343"/>
              <a:ext cx="5067048" cy="427484"/>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0120-99-7777</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childline.or.jp/index.html</a:t>
              </a:r>
              <a:endParaRPr lang="ja-JP" altLang="en-US" sz="800" spc="-30" dirty="0">
                <a:latin typeface="メイリオ" panose="020B0604030504040204" pitchFamily="50" charset="-128"/>
                <a:ea typeface="メイリオ" panose="020B0604030504040204" pitchFamily="50" charset="-128"/>
              </a:endParaRPr>
            </a:p>
          </p:txBody>
        </p:sp>
        <p:sp>
          <p:nvSpPr>
            <p:cNvPr id="58" name="正方形/長方形 57"/>
            <p:cNvSpPr/>
            <p:nvPr/>
          </p:nvSpPr>
          <p:spPr>
            <a:xfrm>
              <a:off x="3140968" y="9299264"/>
              <a:ext cx="1764196" cy="159462"/>
            </a:xfrm>
            <a:prstGeom prst="rect">
              <a:avLst/>
            </a:prstGeom>
            <a:solidFill>
              <a:srgbClr val="FFFFCC"/>
            </a:solidFill>
          </p:spPr>
          <p:txBody>
            <a:bodyPr wrap="square" lIns="0" tIns="36000" rIns="0" bIns="0">
              <a:spAutoFit/>
            </a:bodyPr>
            <a:lstStyle/>
            <a:p>
              <a:r>
                <a:rPr lang="ja-JP" altLang="en-US" sz="800" dirty="0" smtClean="0">
                  <a:latin typeface="メイリオ" panose="020B0604030504040204" pitchFamily="50" charset="-128"/>
                  <a:ea typeface="メイリオ" panose="020B0604030504040204" pitchFamily="50" charset="-128"/>
                </a:rPr>
                <a:t>　毎日 </a:t>
              </a:r>
              <a:r>
                <a:rPr lang="ja-JP" altLang="en-US" sz="800" dirty="0">
                  <a:latin typeface="メイリオ" panose="020B0604030504040204" pitchFamily="50" charset="-128"/>
                  <a:ea typeface="メイリオ" panose="020B0604030504040204" pitchFamily="50" charset="-128"/>
                </a:rPr>
                <a:t>午後４時</a:t>
              </a:r>
              <a:r>
                <a:rPr lang="ja-JP" altLang="en-US" sz="800" dirty="0" smtClean="0">
                  <a:latin typeface="メイリオ" panose="020B0604030504040204" pitchFamily="50" charset="-128"/>
                  <a:ea typeface="メイリオ" panose="020B0604030504040204" pitchFamily="50" charset="-128"/>
                </a:rPr>
                <a:t>から</a:t>
              </a:r>
              <a:r>
                <a:rPr lang="ja-JP" altLang="en-US" sz="800" dirty="0">
                  <a:latin typeface="メイリオ" panose="020B0604030504040204" pitchFamily="50" charset="-128"/>
                  <a:ea typeface="メイリオ" panose="020B0604030504040204" pitchFamily="50" charset="-128"/>
                </a:rPr>
                <a:t>午後</a:t>
              </a:r>
              <a:r>
                <a:rPr lang="ja-JP" altLang="en-US" sz="800" dirty="0" smtClean="0">
                  <a:latin typeface="メイリオ" panose="020B0604030504040204" pitchFamily="50" charset="-128"/>
                  <a:ea typeface="メイリオ" panose="020B0604030504040204" pitchFamily="50" charset="-128"/>
                </a:rPr>
                <a:t>９時</a:t>
              </a:r>
              <a:endParaRPr lang="ja-JP" altLang="en-US" sz="800" spc="-30" dirty="0">
                <a:latin typeface="メイリオ" panose="020B0604030504040204" pitchFamily="50" charset="-128"/>
                <a:ea typeface="メイリオ" panose="020B0604030504040204" pitchFamily="50" charset="-128"/>
              </a:endParaRPr>
            </a:p>
          </p:txBody>
        </p:sp>
        <p:sp>
          <p:nvSpPr>
            <p:cNvPr id="70" name="正方形/長方形 69"/>
            <p:cNvSpPr/>
            <p:nvPr/>
          </p:nvSpPr>
          <p:spPr>
            <a:xfrm>
              <a:off x="281781" y="8652949"/>
              <a:ext cx="482291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チャイルドライン</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smtClean="0">
                  <a:solidFill>
                    <a:schemeClr val="bg1"/>
                  </a:solidFill>
                  <a:latin typeface="メイリオ" panose="020B0604030504040204" pitchFamily="50" charset="-128"/>
                  <a:ea typeface="メイリオ" panose="020B0604030504040204" pitchFamily="50" charset="-128"/>
                </a:rPr>
                <a:t>NPO</a:t>
              </a:r>
              <a:r>
                <a:rPr lang="ja-JP" altLang="en-US" sz="1200" dirty="0" smtClean="0">
                  <a:solidFill>
                    <a:schemeClr val="bg1"/>
                  </a:solidFill>
                  <a:latin typeface="メイリオ" panose="020B0604030504040204" pitchFamily="50" charset="-128"/>
                  <a:ea typeface="メイリオ" panose="020B0604030504040204" pitchFamily="50" charset="-128"/>
                </a:rPr>
                <a:t>法人 チャイルドライン</a:t>
              </a:r>
              <a:r>
                <a:rPr lang="ja-JP" altLang="en-US" sz="1200" dirty="0">
                  <a:solidFill>
                    <a:schemeClr val="bg1"/>
                  </a:solidFill>
                  <a:latin typeface="メイリオ" panose="020B0604030504040204" pitchFamily="50" charset="-128"/>
                  <a:ea typeface="メイリオ" panose="020B0604030504040204" pitchFamily="50" charset="-128"/>
                </a:rPr>
                <a:t>支援センター</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gr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9240" y="717041"/>
            <a:ext cx="1196848" cy="1643671"/>
          </a:xfrm>
          <a:prstGeom prst="rect">
            <a:avLst/>
          </a:prstGeom>
        </p:spPr>
      </p:pic>
      <p:pic>
        <p:nvPicPr>
          <p:cNvPr id="50" name="図 4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1248" y="8636446"/>
            <a:ext cx="781050" cy="781050"/>
          </a:xfrm>
          <a:prstGeom prst="rect">
            <a:avLst/>
          </a:prstGeom>
        </p:spPr>
      </p:pic>
      <p:pic>
        <p:nvPicPr>
          <p:cNvPr id="52" name="図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1248" y="7005228"/>
            <a:ext cx="781050" cy="781050"/>
          </a:xfrm>
          <a:prstGeom prst="rect">
            <a:avLst/>
          </a:prstGeom>
        </p:spPr>
      </p:pic>
      <p:pic>
        <p:nvPicPr>
          <p:cNvPr id="53" name="図 5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46102" y="5225886"/>
            <a:ext cx="879242" cy="879242"/>
          </a:xfrm>
          <a:prstGeom prst="rect">
            <a:avLst/>
          </a:prstGeom>
        </p:spPr>
      </p:pic>
      <p:pic>
        <p:nvPicPr>
          <p:cNvPr id="4" name="図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29300" y="7719753"/>
            <a:ext cx="574248" cy="977663"/>
          </a:xfrm>
          <a:prstGeom prst="rect">
            <a:avLst/>
          </a:prstGeom>
        </p:spPr>
      </p:pic>
      <p:sp>
        <p:nvSpPr>
          <p:cNvPr id="46" name="正方形/長方形 45"/>
          <p:cNvSpPr/>
          <p:nvPr/>
        </p:nvSpPr>
        <p:spPr>
          <a:xfrm>
            <a:off x="486573" y="6933220"/>
            <a:ext cx="3050439" cy="395424"/>
          </a:xfrm>
          <a:prstGeom prst="rect">
            <a:avLst/>
          </a:prstGeom>
        </p:spPr>
        <p:txBody>
          <a:bodyPr wrap="square" lIns="0" tIns="36000" rIns="0" bIns="0">
            <a:spAutoFit/>
          </a:bodyPr>
          <a:lstStyle/>
          <a:p>
            <a:pPr>
              <a:lnSpc>
                <a:spcPts val="1000"/>
              </a:lnSpc>
            </a:pPr>
            <a:r>
              <a:rPr lang="ja-JP" altLang="en-US" sz="1600" b="1"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p:txBody>
      </p:sp>
      <p:sp>
        <p:nvSpPr>
          <p:cNvPr id="48" name="角丸四角形 47"/>
          <p:cNvSpPr/>
          <p:nvPr/>
        </p:nvSpPr>
        <p:spPr>
          <a:xfrm>
            <a:off x="257844" y="3569572"/>
            <a:ext cx="6375512" cy="1059392"/>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角丸四角形 48"/>
          <p:cNvSpPr/>
          <p:nvPr/>
        </p:nvSpPr>
        <p:spPr>
          <a:xfrm>
            <a:off x="152636" y="3404828"/>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512676" y="4165476"/>
            <a:ext cx="5067048" cy="42107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0120-061-338</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www.lifelink.or.jp/inochisos/</a:t>
            </a:r>
            <a:endParaRPr lang="ja-JP" altLang="en-US" sz="800" spc="-30" dirty="0">
              <a:latin typeface="メイリオ" panose="020B0604030504040204" pitchFamily="50" charset="-128"/>
              <a:ea typeface="メイリオ" panose="020B0604030504040204" pitchFamily="50" charset="-128"/>
            </a:endParaRPr>
          </a:p>
        </p:txBody>
      </p:sp>
      <p:sp>
        <p:nvSpPr>
          <p:cNvPr id="65" name="正方形/長方形 64"/>
          <p:cNvSpPr/>
          <p:nvPr/>
        </p:nvSpPr>
        <p:spPr>
          <a:xfrm>
            <a:off x="3140968" y="4052900"/>
            <a:ext cx="2520280" cy="282573"/>
          </a:xfrm>
          <a:prstGeom prst="rect">
            <a:avLst/>
          </a:prstGeom>
          <a:solidFill>
            <a:srgbClr val="FFFFCC"/>
          </a:solidFill>
        </p:spPr>
        <p:txBody>
          <a:bodyPr wrap="square" lIns="0" tIns="36000" rIns="0" bIns="0">
            <a:spAutoFit/>
          </a:bodyPr>
          <a:lstStyle/>
          <a:p>
            <a:r>
              <a:rPr lang="ja-JP" altLang="en-US" sz="800" dirty="0" smtClean="0">
                <a:latin typeface="メイリオ" panose="020B0604030504040204" pitchFamily="50" charset="-128"/>
                <a:ea typeface="メイリオ" panose="020B0604030504040204" pitchFamily="50" charset="-128"/>
              </a:rPr>
              <a:t>月曜 ０時から</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a:t>
            </a:r>
            <a:r>
              <a:rPr lang="en-US" altLang="ja-JP" sz="800" dirty="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時間）、</a:t>
            </a:r>
            <a:r>
              <a:rPr lang="ja-JP" altLang="en-US" sz="800" dirty="0" smtClean="0">
                <a:latin typeface="メイリオ" panose="020B0604030504040204" pitchFamily="50" charset="-128"/>
                <a:ea typeface="メイリオ" panose="020B0604030504040204" pitchFamily="50" charset="-128"/>
              </a:rPr>
              <a:t>火曜～日曜 </a:t>
            </a:r>
            <a:r>
              <a:rPr lang="en-US" altLang="ja-JP" sz="800" dirty="0" smtClean="0">
                <a:latin typeface="メイリオ" panose="020B0604030504040204" pitchFamily="50" charset="-128"/>
                <a:ea typeface="メイリオ" panose="020B0604030504040204" pitchFamily="50" charset="-128"/>
              </a:rPr>
              <a:t>10</a:t>
            </a:r>
            <a:r>
              <a:rPr lang="ja-JP" altLang="en-US" sz="800" dirty="0" smtClean="0">
                <a:latin typeface="メイリオ" panose="020B0604030504040204" pitchFamily="50" charset="-128"/>
                <a:ea typeface="メイリオ" panose="020B0604030504040204" pitchFamily="50" charset="-128"/>
              </a:rPr>
              <a:t>時から</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　</a:t>
            </a: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日曜</a:t>
            </a:r>
            <a:r>
              <a:rPr lang="en-US" altLang="ja-JP" sz="800" dirty="0" smtClean="0">
                <a:latin typeface="メイリオ" panose="020B0604030504040204" pitchFamily="50" charset="-128"/>
                <a:ea typeface="メイリオ" panose="020B0604030504040204" pitchFamily="50" charset="-128"/>
              </a:rPr>
              <a:t>10</a:t>
            </a:r>
            <a:r>
              <a:rPr lang="ja-JP" altLang="en-US" sz="800" dirty="0" smtClean="0">
                <a:latin typeface="メイリオ" panose="020B0604030504040204" pitchFamily="50" charset="-128"/>
                <a:ea typeface="メイリオ" panose="020B0604030504040204" pitchFamily="50" charset="-128"/>
              </a:rPr>
              <a:t>時から月曜</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時まで</a:t>
            </a:r>
            <a:r>
              <a:rPr lang="ja-JP" altLang="en-US" sz="800" dirty="0">
                <a:latin typeface="メイリオ" panose="020B0604030504040204" pitchFamily="50" charset="-128"/>
                <a:ea typeface="メイリオ" panose="020B0604030504040204" pitchFamily="50" charset="-128"/>
              </a:rPr>
              <a:t>は連続</a:t>
            </a:r>
            <a:r>
              <a:rPr lang="ja-JP" altLang="en-US" sz="800" dirty="0" smtClean="0">
                <a:latin typeface="メイリオ" panose="020B0604030504040204" pitchFamily="50" charset="-128"/>
                <a:ea typeface="メイリオ" panose="020B0604030504040204" pitchFamily="50" charset="-128"/>
              </a:rPr>
              <a:t>対応</a:t>
            </a:r>
            <a:endParaRPr lang="ja-JP" altLang="en-US" sz="8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283639" y="3482295"/>
            <a:ext cx="492390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en-US" altLang="ja-JP"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SOS</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 NPO</a:t>
            </a:r>
            <a:r>
              <a:rPr lang="ja-JP" altLang="en-US" sz="1200" dirty="0" smtClean="0">
                <a:solidFill>
                  <a:schemeClr val="bg1"/>
                </a:solidFill>
                <a:latin typeface="メイリオ" panose="020B0604030504040204" pitchFamily="50" charset="-128"/>
                <a:ea typeface="メイリオ" panose="020B0604030504040204" pitchFamily="50" charset="-128"/>
              </a:rPr>
              <a:t>法人</a:t>
            </a:r>
            <a:r>
              <a:rPr lang="ja-JP" altLang="en-US" sz="1200" dirty="0">
                <a:solidFill>
                  <a:schemeClr val="bg1"/>
                </a:solidFill>
                <a:latin typeface="メイリオ" panose="020B0604030504040204" pitchFamily="50" charset="-128"/>
                <a:ea typeface="メイリオ" panose="020B0604030504040204" pitchFamily="50" charset="-128"/>
              </a:rPr>
              <a:t> </a:t>
            </a:r>
            <a:r>
              <a:rPr lang="ja-JP" altLang="en-US" sz="1200" dirty="0" smtClean="0">
                <a:solidFill>
                  <a:schemeClr val="bg1"/>
                </a:solidFill>
                <a:latin typeface="メイリオ" panose="020B0604030504040204" pitchFamily="50" charset="-128"/>
                <a:ea typeface="メイリオ" panose="020B0604030504040204" pitchFamily="50" charset="-128"/>
              </a:rPr>
              <a:t>自殺</a:t>
            </a:r>
            <a:r>
              <a:rPr lang="ja-JP" altLang="en-US" sz="1200" dirty="0">
                <a:solidFill>
                  <a:schemeClr val="bg1"/>
                </a:solidFill>
                <a:latin typeface="メイリオ" panose="020B0604030504040204" pitchFamily="50" charset="-128"/>
                <a:ea typeface="メイリオ" panose="020B0604030504040204" pitchFamily="50" charset="-128"/>
              </a:rPr>
              <a:t>対策支援</a:t>
            </a:r>
            <a:r>
              <a:rPr lang="ja-JP" altLang="en-US" sz="1200" dirty="0" smtClean="0">
                <a:solidFill>
                  <a:schemeClr val="bg1"/>
                </a:solidFill>
                <a:latin typeface="メイリオ" panose="020B0604030504040204" pitchFamily="50" charset="-128"/>
                <a:ea typeface="メイリオ" panose="020B0604030504040204" pitchFamily="50" charset="-128"/>
              </a:rPr>
              <a:t>センターライフリンク）</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548680" y="3862660"/>
            <a:ext cx="3817631" cy="190240"/>
          </a:xfrm>
          <a:prstGeom prst="rect">
            <a:avLst/>
          </a:prstGeom>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専門の相談員が、必要な支援策などについて一緒に考えます。</a:t>
            </a:r>
            <a:endParaRPr lang="ja-JP" altLang="en-US" sz="800" spc="-3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0112" y="3836876"/>
            <a:ext cx="763224" cy="763224"/>
          </a:xfrm>
          <a:prstGeom prst="rect">
            <a:avLst/>
          </a:prstGeom>
        </p:spPr>
      </p:pic>
      <p:pic>
        <p:nvPicPr>
          <p:cNvPr id="3" name="図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628" y="5421052"/>
            <a:ext cx="536623" cy="900269"/>
          </a:xfrm>
          <a:prstGeom prst="rect">
            <a:avLst/>
          </a:prstGeom>
        </p:spPr>
      </p:pic>
      <p:sp>
        <p:nvSpPr>
          <p:cNvPr id="62" name="正方形/長方形 61"/>
          <p:cNvSpPr/>
          <p:nvPr/>
        </p:nvSpPr>
        <p:spPr>
          <a:xfrm>
            <a:off x="512676" y="5893668"/>
            <a:ext cx="5067048" cy="427484"/>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0120-279-338</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www.since2011.net/yorisoi/</a:t>
            </a:r>
            <a:endParaRPr lang="ja-JP" altLang="en-US" sz="800" spc="-3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51252" y="56456"/>
            <a:ext cx="1796829" cy="589868"/>
          </a:xfrm>
          <a:prstGeom prst="rect">
            <a:avLst/>
          </a:prstGeom>
        </p:spPr>
      </p:pic>
      <p:sp>
        <p:nvSpPr>
          <p:cNvPr id="69" name="正方形/長方形 68"/>
          <p:cNvSpPr/>
          <p:nvPr/>
        </p:nvSpPr>
        <p:spPr>
          <a:xfrm>
            <a:off x="5397182" y="575040"/>
            <a:ext cx="1271128" cy="165492"/>
          </a:xfrm>
          <a:prstGeom prst="rect">
            <a:avLst/>
          </a:prstGeom>
        </p:spPr>
        <p:txBody>
          <a:bodyPr wrap="square" lIns="0" tIns="36000" rIns="0" bIns="0">
            <a:spAutoFit/>
          </a:bodyPr>
          <a:lstStyle/>
          <a:p>
            <a:pPr algn="r"/>
            <a:r>
              <a:rPr lang="ja-JP" altLang="en-US" sz="800" spc="-30" dirty="0" smtClean="0">
                <a:latin typeface="メイリオ" panose="020B0604030504040204" pitchFamily="50" charset="-128"/>
                <a:ea typeface="メイリオ" panose="020B0604030504040204" pitchFamily="50" charset="-128"/>
              </a:rPr>
              <a:t>令和</a:t>
            </a:r>
            <a:r>
              <a:rPr lang="ja-JP" altLang="en-US" sz="800" spc="-30" dirty="0" smtClean="0">
                <a:latin typeface="メイリオ" panose="020B0604030504040204" pitchFamily="50" charset="-128"/>
                <a:ea typeface="メイリオ" panose="020B0604030504040204" pitchFamily="50" charset="-128"/>
              </a:rPr>
              <a:t>３年</a:t>
            </a:r>
            <a:r>
              <a:rPr lang="en-US" altLang="ja-JP" sz="800" spc="-30" dirty="0" smtClean="0">
                <a:latin typeface="メイリオ" panose="020B0604030504040204" pitchFamily="50" charset="-128"/>
                <a:ea typeface="メイリオ" panose="020B0604030504040204" pitchFamily="50" charset="-128"/>
              </a:rPr>
              <a:t>10</a:t>
            </a:r>
            <a:r>
              <a:rPr lang="ja-JP" altLang="en-US" sz="800" spc="-30" dirty="0" smtClean="0">
                <a:latin typeface="メイリオ" panose="020B0604030504040204" pitchFamily="50" charset="-128"/>
                <a:ea typeface="メイリオ" panose="020B0604030504040204" pitchFamily="50" charset="-128"/>
              </a:rPr>
              <a:t>月</a:t>
            </a:r>
            <a:r>
              <a:rPr lang="en-US" altLang="ja-JP" sz="800" spc="-30" dirty="0" smtClean="0">
                <a:latin typeface="メイリオ" panose="020B0604030504040204" pitchFamily="50" charset="-128"/>
                <a:ea typeface="メイリオ" panose="020B0604030504040204" pitchFamily="50" charset="-128"/>
              </a:rPr>
              <a:t>4</a:t>
            </a:r>
            <a:r>
              <a:rPr lang="ja-JP" altLang="en-US" sz="800" spc="-30" dirty="0" smtClean="0">
                <a:latin typeface="メイリオ" panose="020B0604030504040204" pitchFamily="50" charset="-128"/>
                <a:ea typeface="メイリオ" panose="020B0604030504040204" pitchFamily="50" charset="-128"/>
              </a:rPr>
              <a:t>日</a:t>
            </a:r>
            <a:r>
              <a:rPr lang="ja-JP" altLang="en-US" sz="800" spc="-30" dirty="0" smtClean="0">
                <a:latin typeface="メイリオ" panose="020B0604030504040204" pitchFamily="50" charset="-128"/>
                <a:ea typeface="メイリオ" panose="020B0604030504040204" pitchFamily="50" charset="-128"/>
              </a:rPr>
              <a:t>現在</a:t>
            </a:r>
            <a:endParaRPr lang="en-US" altLang="ja-JP" sz="800" spc="-30" dirty="0" smtClean="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97252" y="2468628"/>
            <a:ext cx="760439" cy="736040"/>
          </a:xfrm>
          <a:prstGeom prst="rect">
            <a:avLst/>
          </a:prstGeom>
        </p:spPr>
      </p:pic>
    </p:spTree>
    <p:extLst>
      <p:ext uri="{BB962C8B-B14F-4D97-AF65-F5344CB8AC3E}">
        <p14:creationId xmlns:p14="http://schemas.microsoft.com/office/powerpoint/2010/main" val="3336582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0" y="0"/>
            <a:ext cx="6868294" cy="9921552"/>
            <a:chOff x="-14230" y="-15552"/>
            <a:chExt cx="6882524" cy="9814704"/>
          </a:xfrm>
        </p:grpSpPr>
        <p:sp>
          <p:nvSpPr>
            <p:cNvPr id="32" name="正方形/長方形 31"/>
            <p:cNvSpPr/>
            <p:nvPr/>
          </p:nvSpPr>
          <p:spPr>
            <a:xfrm>
              <a:off x="-3936" y="4900"/>
              <a:ext cx="6861936" cy="9651829"/>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281002" y="507915"/>
              <a:ext cx="6408431" cy="1348741"/>
            </a:xfrm>
            <a:prstGeom prst="roundRect">
              <a:avLst/>
            </a:prstGeom>
            <a:solidFill>
              <a:schemeClr val="accent6">
                <a:lumMod val="20000"/>
                <a:lumOff val="80000"/>
              </a:schemeClr>
            </a:solid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14230" y="9447139"/>
              <a:ext cx="6882524"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smtClean="0">
                  <a:solidFill>
                    <a:schemeClr val="bg1"/>
                  </a:solidFill>
                  <a:latin typeface="メイリオ" panose="020B0604030504040204" pitchFamily="50" charset="-128"/>
                  <a:ea typeface="メイリオ" panose="020B0604030504040204" pitchFamily="50" charset="-128"/>
                </a:rPr>
                <a:t>○○県○○市　お問い合わせ相談窓口　</a:t>
              </a:r>
              <a:r>
                <a:rPr lang="en-US" altLang="ja-JP" sz="1400" b="1" spc="-40" dirty="0" smtClean="0">
                  <a:solidFill>
                    <a:schemeClr val="bg1"/>
                  </a:solidFill>
                  <a:latin typeface="メイリオ" panose="020B0604030504040204" pitchFamily="50" charset="-128"/>
                  <a:ea typeface="メイリオ" panose="020B0604030504040204" pitchFamily="50" charset="-128"/>
                </a:rPr>
                <a:t>TEL</a:t>
              </a:r>
              <a:r>
                <a:rPr lang="ja-JP" altLang="en-US" sz="1400" b="1" spc="-40" dirty="0" smtClean="0">
                  <a:solidFill>
                    <a:schemeClr val="bg1"/>
                  </a:solidFill>
                  <a:latin typeface="メイリオ" panose="020B0604030504040204" pitchFamily="50" charset="-128"/>
                  <a:ea typeface="メイリオ" panose="020B0604030504040204" pitchFamily="50" charset="-128"/>
                </a:rPr>
                <a:t>　○○○ </a:t>
              </a:r>
              <a:r>
                <a:rPr lang="en-US" altLang="ja-JP" sz="1400" b="1" spc="-40" dirty="0" smtClean="0">
                  <a:solidFill>
                    <a:schemeClr val="bg1"/>
                  </a:solidFill>
                  <a:latin typeface="メイリオ" panose="020B0604030504040204" pitchFamily="50" charset="-128"/>
                  <a:ea typeface="メイリオ" panose="020B0604030504040204" pitchFamily="50" charset="-128"/>
                </a:rPr>
                <a:t>-</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3936" y="2069301"/>
              <a:ext cx="6861936" cy="357284"/>
            </a:xfrm>
            <a:prstGeom prst="rect">
              <a:avLst/>
            </a:prstGeom>
            <a:solidFill>
              <a:schemeClr val="tx2">
                <a:lumMod val="60000"/>
                <a:lumOff val="40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a:t>
              </a:r>
              <a:r>
                <a:rPr lang="en-US" altLang="ja-JP" sz="1800" b="1" spc="-40" dirty="0" smtClean="0">
                  <a:solidFill>
                    <a:schemeClr val="bg1"/>
                  </a:solidFill>
                  <a:latin typeface="メイリオ" panose="020B0604030504040204" pitchFamily="50" charset="-128"/>
                  <a:ea typeface="メイリオ" panose="020B0604030504040204" pitchFamily="50" charset="-128"/>
                </a:rPr>
                <a:t>SNS</a:t>
              </a:r>
              <a:r>
                <a:rPr lang="ja-JP" altLang="en-US" sz="1800" b="1" spc="-40" dirty="0">
                  <a:solidFill>
                    <a:schemeClr val="bg1"/>
                  </a:solidFill>
                  <a:latin typeface="メイリオ" panose="020B0604030504040204" pitchFamily="50" charset="-128"/>
                  <a:ea typeface="メイリオ" panose="020B0604030504040204" pitchFamily="50" charset="-128"/>
                </a:rPr>
                <a:t>相談</a:t>
              </a:r>
              <a:r>
                <a:rPr lang="ja-JP" altLang="en-US" sz="1800" b="1" spc="-40" dirty="0" smtClean="0">
                  <a:solidFill>
                    <a:schemeClr val="bg1"/>
                  </a:solidFill>
                  <a:latin typeface="メイリオ" panose="020B0604030504040204" pitchFamily="50" charset="-128"/>
                  <a:ea typeface="メイリオ" panose="020B0604030504040204" pitchFamily="50" charset="-128"/>
                </a:rPr>
                <a:t>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表面の「電話相談窓口」もご覧ください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34" name="角丸四角形 33"/>
            <p:cNvSpPr/>
            <p:nvPr/>
          </p:nvSpPr>
          <p:spPr>
            <a:xfrm>
              <a:off x="260566" y="4707838"/>
              <a:ext cx="6375512" cy="2740640"/>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91815" y="4634548"/>
              <a:ext cx="6224583" cy="37215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76905" y="5045460"/>
              <a:ext cx="5900313" cy="344128"/>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「こころのほっとチャット</a:t>
              </a:r>
              <a:r>
                <a:rPr lang="ja-JP" altLang="en-US" sz="1000" spc="-30" dirty="0" smtClean="0">
                  <a:latin typeface="メイリオ" panose="020B0604030504040204" pitchFamily="50" charset="-128"/>
                  <a:ea typeface="メイリオ" panose="020B0604030504040204" pitchFamily="50" charset="-128"/>
                </a:rPr>
                <a:t>」では主要</a:t>
              </a:r>
              <a:r>
                <a:rPr lang="en-US" altLang="ja-JP" sz="1000" spc="-30" dirty="0" smtClean="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Twitter</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Facebook</a:t>
              </a:r>
              <a:r>
                <a:rPr lang="ja-JP" altLang="en-US" sz="1000" spc="-30" dirty="0">
                  <a:latin typeface="メイリオ" panose="020B0604030504040204" pitchFamily="50" charset="-128"/>
                  <a:ea typeface="メイリオ" panose="020B0604030504040204" pitchFamily="50" charset="-128"/>
                </a:rPr>
                <a:t>）</a:t>
              </a:r>
              <a:r>
                <a:rPr lang="ja-JP" altLang="en-US" sz="1000" spc="-30" dirty="0" smtClean="0">
                  <a:latin typeface="メイリオ" panose="020B0604030504040204" pitchFamily="50" charset="-128"/>
                  <a:ea typeface="メイリオ" panose="020B0604030504040204" pitchFamily="50" charset="-128"/>
                </a:rPr>
                <a:t>および</a:t>
              </a:r>
              <a:endParaRPr lang="en-US" altLang="ja-JP" sz="1000" spc="-30" dirty="0" smtClean="0">
                <a:latin typeface="メイリオ" panose="020B0604030504040204" pitchFamily="50" charset="-128"/>
                <a:ea typeface="メイリオ" panose="020B0604030504040204" pitchFamily="50" charset="-128"/>
              </a:endParaRPr>
            </a:p>
            <a:p>
              <a:r>
                <a:rPr lang="ja-JP" altLang="en-US" sz="1000" spc="-30" dirty="0" smtClean="0">
                  <a:latin typeface="メイリオ" panose="020B0604030504040204" pitchFamily="50" charset="-128"/>
                  <a:ea typeface="メイリオ" panose="020B0604030504040204" pitchFamily="50" charset="-128"/>
                </a:rPr>
                <a:t>チャット</a:t>
              </a:r>
              <a:r>
                <a:rPr lang="ja-JP" altLang="en-US" sz="1000" spc="-30" dirty="0">
                  <a:latin typeface="メイリオ" panose="020B0604030504040204" pitchFamily="50" charset="-128"/>
                  <a:ea typeface="メイリオ" panose="020B0604030504040204" pitchFamily="50" charset="-128"/>
                </a:rPr>
                <a:t>から、年齢・性別を問わず相談に</a:t>
              </a:r>
              <a:r>
                <a:rPr lang="ja-JP" altLang="en-US" sz="1000" spc="-30" dirty="0" smtClean="0">
                  <a:latin typeface="メイリオ" panose="020B0604030504040204" pitchFamily="50" charset="-128"/>
                  <a:ea typeface="メイリオ" panose="020B0604030504040204" pitchFamily="50" charset="-128"/>
                </a:rPr>
                <a:t>応じています。</a:t>
              </a:r>
              <a:endParaRPr lang="ja-JP" altLang="en-US" sz="1000" spc="-3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512908" y="5405500"/>
              <a:ext cx="6080651" cy="1969294"/>
            </a:xfrm>
            <a:prstGeom prst="rect">
              <a:avLst/>
            </a:prstGeom>
          </p:spPr>
          <p:txBody>
            <a:bodyPr wrap="square" lIns="0" tIns="36000" rIns="0" bIns="0">
              <a:spAutoFit/>
            </a:bodyPr>
            <a:lstStyle/>
            <a:p>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latin typeface="メイリオ" panose="020B0604030504040204" pitchFamily="50" charset="-128"/>
                  <a:ea typeface="メイリオ" panose="020B0604030504040204" pitchFamily="50" charset="-128"/>
                </a:rPr>
                <a:t>LINE</a:t>
              </a:r>
              <a:r>
                <a:rPr lang="ja-JP" altLang="en-US" sz="1000" b="1" dirty="0" smtClean="0">
                  <a:latin typeface="メイリオ" panose="020B0604030504040204" pitchFamily="50" charset="-128"/>
                  <a:ea typeface="メイリオ" panose="020B0604030504040204" pitchFamily="50" charset="-128"/>
                </a:rPr>
                <a:t>・</a:t>
              </a:r>
              <a:r>
                <a:rPr lang="en-US" altLang="ja-JP" sz="1000" b="1" dirty="0" smtClean="0">
                  <a:latin typeface="メイリオ" panose="020B0604030504040204" pitchFamily="50" charset="-128"/>
                  <a:ea typeface="メイリオ" panose="020B0604030504040204" pitchFamily="50" charset="-128"/>
                </a:rPr>
                <a:t>Twitter</a:t>
              </a:r>
              <a:r>
                <a:rPr lang="ja-JP" altLang="en-US" sz="1000" b="1" dirty="0" smtClean="0">
                  <a:latin typeface="メイリオ" panose="020B0604030504040204" pitchFamily="50" charset="-128"/>
                  <a:ea typeface="メイリオ" panose="020B0604030504040204" pitchFamily="50" charset="-128"/>
                </a:rPr>
                <a:t>・</a:t>
              </a:r>
              <a:r>
                <a:rPr lang="en-US" altLang="ja-JP" sz="1000" b="1" dirty="0" smtClean="0">
                  <a:latin typeface="メイリオ" panose="020B0604030504040204" pitchFamily="50" charset="-128"/>
                  <a:ea typeface="メイリオ" panose="020B0604030504040204" pitchFamily="50" charset="-128"/>
                </a:rPr>
                <a:t>Facebook </a:t>
              </a:r>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@kokorohotchat </a:t>
              </a:r>
              <a:r>
                <a:rPr lang="ja-JP" altLang="en-US" sz="1000" b="1" dirty="0" smtClean="0">
                  <a:solidFill>
                    <a:srgbClr val="C00000"/>
                  </a:solidFill>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ja-JP" altLang="en-US" sz="1000" b="1" dirty="0" smtClean="0">
                  <a:latin typeface="メイリオ" panose="020B0604030504040204" pitchFamily="50" charset="-128"/>
                  <a:ea typeface="メイリオ" panose="020B0604030504040204" pitchFamily="50" charset="-128"/>
                </a:rPr>
                <a:t>　チャット　</a:t>
              </a:r>
              <a:r>
                <a:rPr lang="en-US" altLang="ja-JP" sz="1000" b="1" dirty="0" smtClean="0">
                  <a:solidFill>
                    <a:srgbClr val="C00000"/>
                  </a:solidFill>
                  <a:latin typeface="メイリオ" panose="020B0604030504040204" pitchFamily="50" charset="-128"/>
                  <a:ea typeface="メイリオ" panose="020B0604030504040204" pitchFamily="50" charset="-128"/>
                </a:rPr>
                <a:t>https</a:t>
              </a:r>
              <a:r>
                <a:rPr lang="en-US" altLang="ja-JP" sz="1000" b="1" dirty="0">
                  <a:solidFill>
                    <a:srgbClr val="C00000"/>
                  </a:solidFill>
                  <a:latin typeface="メイリオ" panose="020B0604030504040204" pitchFamily="50" charset="-128"/>
                  <a:ea typeface="メイリオ" panose="020B0604030504040204" pitchFamily="50" charset="-128"/>
                </a:rPr>
                <a:t>://www.npo-tms.or.jp/public/kokoro_hotchat</a:t>
              </a:r>
              <a:r>
                <a:rPr lang="en-US" altLang="ja-JP" sz="1000" b="1" dirty="0" smtClean="0">
                  <a:solidFill>
                    <a:srgbClr val="C00000"/>
                  </a:solidFill>
                  <a:latin typeface="メイリオ" panose="020B0604030504040204" pitchFamily="50" charset="-128"/>
                  <a:ea typeface="メイリオ" panose="020B0604030504040204" pitchFamily="50" charset="-128"/>
                </a:rPr>
                <a:t>/</a:t>
              </a: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毎日</a:t>
              </a:r>
              <a:r>
                <a:rPr lang="ja-JP" altLang="en-US" sz="10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第</a:t>
              </a:r>
              <a:r>
                <a:rPr lang="en-US" altLang="ja-JP" sz="800" dirty="0">
                  <a:latin typeface="メイリオ" panose="020B0604030504040204" pitchFamily="50" charset="-128"/>
                  <a:ea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15</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15</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　第</a:t>
              </a:r>
              <a:r>
                <a:rPr lang="en-US" altLang="ja-JP" sz="800" dirty="0" smtClean="0">
                  <a:latin typeface="メイリオ" panose="020B0604030504040204" pitchFamily="50" charset="-128"/>
                  <a:ea typeface="メイリオ" panose="020B0604030504040204" pitchFamily="50" charset="-128"/>
                </a:rPr>
                <a:t>2</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20</a:t>
              </a:r>
              <a:r>
                <a:rPr lang="ja-JP" altLang="en-US" sz="800" dirty="0">
                  <a:latin typeface="メイリオ" panose="020B0604030504040204" pitchFamily="50" charset="-128"/>
                  <a:ea typeface="メイリオ" panose="020B0604030504040204" pitchFamily="50" charset="-128"/>
                </a:rPr>
                <a:t>時まで受付） </a:t>
              </a:r>
              <a:r>
                <a:rPr lang="ja-JP" altLang="en-US" sz="800" dirty="0" smtClean="0">
                  <a:latin typeface="メイリオ" panose="020B0604030504040204" pitchFamily="50" charset="-128"/>
                  <a:ea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endParaRPr>
            </a:p>
            <a:p>
              <a:pPr>
                <a:lnSpc>
                  <a:spcPts val="1400"/>
                </a:lnSpc>
              </a:pP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第</a:t>
              </a:r>
              <a:r>
                <a:rPr lang="en-US" altLang="ja-JP" sz="800" dirty="0" smtClean="0">
                  <a:latin typeface="メイリオ" panose="020B0604030504040204" pitchFamily="50" charset="-128"/>
                  <a:ea typeface="メイリオ" panose="020B0604030504040204" pitchFamily="50" charset="-128"/>
                </a:rPr>
                <a:t>3</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21</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23</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23</a:t>
              </a:r>
              <a:r>
                <a:rPr lang="ja-JP" altLang="en-US" sz="800" dirty="0">
                  <a:latin typeface="メイリオ" panose="020B0604030504040204" pitchFamily="50" charset="-128"/>
                  <a:ea typeface="メイリオ" panose="020B0604030504040204" pitchFamily="50" charset="-128"/>
                </a:rPr>
                <a:t>時まで受付）</a:t>
              </a:r>
            </a:p>
            <a:p>
              <a:pPr>
                <a:lnSpc>
                  <a:spcPts val="1400"/>
                </a:lnSpc>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毎月</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回　最終土曜日から日曜日　</a:t>
              </a: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5</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5</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p:txBody>
        </p:sp>
        <p:sp>
          <p:nvSpPr>
            <p:cNvPr id="38" name="正方形/長方形 37"/>
            <p:cNvSpPr/>
            <p:nvPr/>
          </p:nvSpPr>
          <p:spPr>
            <a:xfrm>
              <a:off x="318408" y="4695643"/>
              <a:ext cx="3861117"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東京</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メンタルヘルス・</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スクエア</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50778" y="448634"/>
              <a:ext cx="6590590" cy="1300010"/>
              <a:chOff x="150778" y="8089510"/>
              <a:chExt cx="6590590" cy="1300010"/>
            </a:xfrm>
          </p:grpSpPr>
          <p:sp>
            <p:nvSpPr>
              <p:cNvPr id="17" name="角丸四角形 16"/>
              <p:cNvSpPr/>
              <p:nvPr/>
            </p:nvSpPr>
            <p:spPr>
              <a:xfrm>
                <a:off x="150778" y="8089510"/>
                <a:ext cx="6226441" cy="36891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1" y="8597432"/>
                <a:ext cx="4834359" cy="405683"/>
              </a:xfrm>
              <a:prstGeom prst="rect">
                <a:avLst/>
              </a:prstGeom>
            </p:spPr>
            <p:txBody>
              <a:bodyPr wrap="square" lIns="0" tIns="36000" rIns="0" bIns="0">
                <a:spAutoFit/>
              </a:bodyPr>
              <a:lstStyle/>
              <a:p>
                <a:r>
                  <a:rPr lang="ja-JP" altLang="en-US" sz="1200" spc="-30" dirty="0" smtClean="0">
                    <a:latin typeface="メイリオ" panose="020B0604030504040204" pitchFamily="50" charset="-128"/>
                    <a:ea typeface="メイリオ" panose="020B0604030504040204" pitchFamily="50" charset="-128"/>
                  </a:rPr>
                  <a:t>どこ</a:t>
                </a:r>
                <a:r>
                  <a:rPr lang="ja-JP" altLang="en-US" sz="1200" spc="-30" dirty="0">
                    <a:latin typeface="メイリオ" panose="020B0604030504040204" pitchFamily="50" charset="-128"/>
                    <a:ea typeface="メイリオ" panose="020B0604030504040204" pitchFamily="50" charset="-128"/>
                  </a:rPr>
                  <a:t>に相談したら</a:t>
                </a:r>
                <a:r>
                  <a:rPr lang="ja-JP" altLang="en-US" sz="1200" spc="-30" dirty="0" smtClean="0">
                    <a:latin typeface="メイリオ" panose="020B0604030504040204" pitchFamily="50" charset="-128"/>
                    <a:ea typeface="メイリオ" panose="020B0604030504040204" pitchFamily="50" charset="-128"/>
                  </a:rPr>
                  <a:t>いいかわからない</a:t>
                </a:r>
                <a:r>
                  <a:rPr lang="ja-JP" altLang="en-US" sz="1200" spc="-30" dirty="0">
                    <a:latin typeface="メイリオ" panose="020B0604030504040204" pitchFamily="50" charset="-128"/>
                    <a:ea typeface="メイリオ" panose="020B0604030504040204" pitchFamily="50" charset="-128"/>
                  </a:rPr>
                  <a:t>時</a:t>
                </a:r>
                <a:r>
                  <a:rPr lang="ja-JP" altLang="en-US" sz="1200" spc="-30" dirty="0" smtClean="0">
                    <a:latin typeface="メイリオ" panose="020B0604030504040204" pitchFamily="50" charset="-128"/>
                    <a:ea typeface="メイリオ" panose="020B0604030504040204" pitchFamily="50" charset="-128"/>
                  </a:rPr>
                  <a:t>は</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支援</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情報検索</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サイト</a:t>
                </a:r>
                <a:r>
                  <a:rPr lang="ja-JP" altLang="en-US" sz="1200" spc="-30" dirty="0" smtClean="0">
                    <a:latin typeface="メイリオ" panose="020B0604030504040204" pitchFamily="50" charset="-128"/>
                    <a:ea typeface="メイリオ" panose="020B0604030504040204" pitchFamily="50" charset="-128"/>
                  </a:rPr>
                  <a:t>にて</a:t>
                </a:r>
                <a:endParaRPr lang="en-US" altLang="ja-JP" sz="1200" spc="-30" dirty="0" smtClean="0">
                  <a:latin typeface="メイリオ" panose="020B0604030504040204" pitchFamily="50" charset="-128"/>
                  <a:ea typeface="メイリオ" panose="020B0604030504040204" pitchFamily="50" charset="-128"/>
                </a:endParaRPr>
              </a:p>
              <a:p>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地域別、</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方法別、悩み</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別</a:t>
                </a:r>
                <a:r>
                  <a:rPr lang="ja-JP" altLang="en-US" sz="1200" spc="-30" dirty="0" smtClean="0">
                    <a:latin typeface="メイリオ" panose="020B0604030504040204" pitchFamily="50" charset="-128"/>
                    <a:ea typeface="メイリオ" panose="020B0604030504040204" pitchFamily="50" charset="-128"/>
                  </a:rPr>
                  <a:t>に相談</a:t>
                </a:r>
                <a:r>
                  <a:rPr lang="ja-JP" altLang="en-US" sz="1200" spc="-30" dirty="0">
                    <a:latin typeface="メイリオ" panose="020B0604030504040204" pitchFamily="50" charset="-128"/>
                    <a:ea typeface="メイリオ" panose="020B0604030504040204" pitchFamily="50" charset="-128"/>
                  </a:rPr>
                  <a:t>窓口を検索することができます</a:t>
                </a:r>
                <a:r>
                  <a:rPr lang="ja-JP" altLang="en-US" sz="1200" spc="-30" dirty="0" smtClean="0">
                    <a:latin typeface="メイリオ" panose="020B0604030504040204" pitchFamily="50" charset="-128"/>
                    <a:ea typeface="メイリオ" panose="020B0604030504040204" pitchFamily="50" charset="-128"/>
                  </a:rPr>
                  <a:t>。</a:t>
                </a:r>
                <a:endParaRPr lang="en-US" altLang="ja-JP" sz="12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10269" y="9014614"/>
                <a:ext cx="6231099" cy="374906"/>
              </a:xfrm>
              <a:prstGeom prst="rect">
                <a:avLst/>
              </a:prstGeom>
            </p:spPr>
            <p:txBody>
              <a:bodyPr wrap="square" lIns="0" tIns="36000" rIns="0" bIns="0">
                <a:spAutoFit/>
              </a:bodyPr>
              <a:lstStyle/>
              <a:p>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a:t>
                </a:r>
                <a:r>
                  <a:rPr lang="en-US" altLang="ja-JP" sz="1000" dirty="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shienjoho.go.jp/</a:t>
                </a:r>
                <a:endParaRPr lang="ja-JP" altLang="en-US" sz="1100" spc="-30"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296652" y="8149832"/>
                <a:ext cx="1883011"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支援</a:t>
                </a:r>
                <a:r>
                  <a:rPr lang="ja-JP" altLang="en-US" sz="1600" b="1"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情報検索</a:t>
                </a:r>
                <a:r>
                  <a:rPr lang="ja-JP" altLang="en-US" sz="16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サイト</a:t>
                </a:r>
                <a:endParaRPr lang="en-US" altLang="ja-JP" sz="1600"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endParaRPr>
              </a:p>
            </p:txBody>
          </p:sp>
        </p:grpSp>
        <p:sp>
          <p:nvSpPr>
            <p:cNvPr id="46" name="テキスト ボックス 45"/>
            <p:cNvSpPr txBox="1"/>
            <p:nvPr/>
          </p:nvSpPr>
          <p:spPr>
            <a:xfrm>
              <a:off x="-3936" y="-15552"/>
              <a:ext cx="6861936" cy="357284"/>
            </a:xfrm>
            <a:prstGeom prst="rect">
              <a:avLst/>
            </a:prstGeom>
            <a:solidFill>
              <a:schemeClr val="accent6">
                <a:lumMod val="75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地域の相談窓口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a:t>
              </a:r>
              <a:r>
                <a:rPr lang="ja-JP" altLang="en-US" sz="1000" spc="-40" dirty="0">
                  <a:solidFill>
                    <a:schemeClr val="bg1"/>
                  </a:solidFill>
                  <a:latin typeface="メイリオ" panose="020B0604030504040204" pitchFamily="50" charset="-128"/>
                  <a:ea typeface="メイリオ" panose="020B0604030504040204" pitchFamily="50" charset="-128"/>
                </a:rPr>
                <a:t>「電話相談窓口」もご覧</a:t>
              </a:r>
              <a:r>
                <a:rPr lang="ja-JP" altLang="en-US" sz="1000" spc="-40" dirty="0" smtClean="0">
                  <a:solidFill>
                    <a:schemeClr val="bg1"/>
                  </a:solidFill>
                  <a:latin typeface="メイリオ" panose="020B0604030504040204" pitchFamily="50" charset="-128"/>
                  <a:ea typeface="メイリオ" panose="020B0604030504040204" pitchFamily="50" charset="-128"/>
                </a:rPr>
                <a:t>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26" name="角丸四角形 25"/>
            <p:cNvSpPr/>
            <p:nvPr/>
          </p:nvSpPr>
          <p:spPr>
            <a:xfrm>
              <a:off x="3289251" y="7709757"/>
              <a:ext cx="3354417" cy="1590768"/>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3212117" y="7583871"/>
              <a:ext cx="3188885" cy="363235"/>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477249" y="8410118"/>
              <a:ext cx="2178588" cy="979792"/>
            </a:xfrm>
            <a:prstGeom prst="rect">
              <a:avLst/>
            </a:prstGeom>
            <a:ln>
              <a:noFill/>
            </a:ln>
          </p:spPr>
          <p:txBody>
            <a:bodyPr wrap="square" lIns="0" tIns="36000" rIns="0" bIns="0">
              <a:spAutoFit/>
            </a:bodyPr>
            <a:lstStyle/>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600"/>
                </a:lnSpc>
              </a:pPr>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pPr>
                <a:lnSpc>
                  <a:spcPts val="1600"/>
                </a:lnSpc>
              </a:pPr>
              <a:r>
                <a:rPr lang="ja-JP" altLang="en-US" sz="1000" dirty="0" smtClean="0">
                  <a:latin typeface="メイリオ" panose="020B0604030504040204" pitchFamily="50" charset="-128"/>
                  <a:ea typeface="メイリオ" panose="020B0604030504040204" pitchFamily="50" charset="-128"/>
                </a:rPr>
                <a:t>　 月</a:t>
              </a:r>
              <a:r>
                <a:rPr lang="ja-JP" altLang="en-US" sz="1000" dirty="0" smtClean="0">
                  <a:latin typeface="メイリオ" panose="020B0604030504040204" pitchFamily="50" charset="-128"/>
                  <a:ea typeface="メイリオ" panose="020B0604030504040204" pitchFamily="50" charset="-128"/>
                </a:rPr>
                <a:t>・水・木・金・土 </a:t>
              </a:r>
              <a:endParaRPr lang="ja-JP" altLang="en-US" sz="1000" dirty="0">
                <a:latin typeface="メイリオ" panose="020B0604030504040204" pitchFamily="50" charset="-128"/>
                <a:ea typeface="メイリオ" panose="020B0604030504040204" pitchFamily="50" charset="-128"/>
              </a:endParaRPr>
            </a:p>
            <a:p>
              <a:pPr>
                <a:lnSpc>
                  <a:spcPts val="1400"/>
                </a:lnSpc>
              </a:pPr>
              <a:r>
                <a:rPr lang="ja-JP" altLang="en-US" sz="8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10</a:t>
              </a:r>
              <a:r>
                <a:rPr lang="ja-JP" altLang="en-US" sz="1000" dirty="0" smtClean="0">
                  <a:latin typeface="メイリオ" panose="020B0604030504040204" pitchFamily="50" charset="-128"/>
                  <a:ea typeface="メイリオ" panose="020B0604030504040204" pitchFamily="50" charset="-128"/>
                </a:rPr>
                <a:t>時から</a:t>
              </a:r>
              <a:r>
                <a:rPr lang="en-US" altLang="ja-JP" sz="1000" dirty="0" smtClean="0">
                  <a:latin typeface="メイリオ" panose="020B0604030504040204" pitchFamily="50" charset="-128"/>
                  <a:ea typeface="メイリオ" panose="020B0604030504040204" pitchFamily="50" charset="-128"/>
                </a:rPr>
                <a:t>22</a:t>
              </a:r>
              <a:r>
                <a:rPr lang="ja-JP" altLang="en-US" sz="1000" dirty="0" smtClean="0">
                  <a:latin typeface="メイリオ" panose="020B0604030504040204" pitchFamily="50" charset="-128"/>
                  <a:ea typeface="メイリオ" panose="020B0604030504040204" pitchFamily="50" charset="-128"/>
                </a:rPr>
                <a:t>時</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21</a:t>
              </a:r>
              <a:r>
                <a:rPr lang="ja-JP" altLang="en-US" sz="800" dirty="0" smtClean="0">
                  <a:latin typeface="メイリオ" panose="020B0604030504040204" pitchFamily="50" charset="-128"/>
                  <a:ea typeface="メイリオ" panose="020B0604030504040204" pitchFamily="50" charset="-128"/>
                </a:rPr>
                <a:t>時</a:t>
              </a:r>
              <a:r>
                <a:rPr lang="en-US" altLang="ja-JP" sz="800" dirty="0">
                  <a:latin typeface="メイリオ" panose="020B0604030504040204" pitchFamily="50" charset="-128"/>
                  <a:ea typeface="メイリオ" panose="020B0604030504040204" pitchFamily="50" charset="-128"/>
                </a:rPr>
                <a:t>30</a:t>
              </a:r>
              <a:r>
                <a:rPr lang="ja-JP" altLang="en-US" sz="800" dirty="0">
                  <a:latin typeface="メイリオ" panose="020B0604030504040204" pitchFamily="50" charset="-128"/>
                  <a:ea typeface="メイリオ" panose="020B0604030504040204" pitchFamily="50" charset="-128"/>
                </a:rPr>
                <a:t>分</a:t>
              </a:r>
              <a:r>
                <a:rPr lang="ja-JP" altLang="en-US" sz="800" dirty="0" smtClean="0">
                  <a:latin typeface="メイリオ" panose="020B0604030504040204" pitchFamily="50" charset="-128"/>
                  <a:ea typeface="メイリオ" panose="020B0604030504040204" pitchFamily="50" charset="-128"/>
                </a:rPr>
                <a:t>まで受付）</a:t>
              </a:r>
              <a:endParaRPr lang="en-US" altLang="ja-JP" sz="800" dirty="0" smtClean="0">
                <a:latin typeface="メイリオ" panose="020B0604030504040204" pitchFamily="50" charset="-128"/>
                <a:ea typeface="メイリオ" panose="020B0604030504040204" pitchFamily="50" charset="-128"/>
              </a:endParaRPr>
            </a:p>
            <a:p>
              <a:pPr>
                <a:lnSpc>
                  <a:spcPts val="1400"/>
                </a:lnSpc>
              </a:pPr>
              <a:endParaRPr lang="ja-JP" altLang="en-US" sz="8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3299799" y="7628917"/>
              <a:ext cx="2864049" cy="282573"/>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a:t>
              </a: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BOND</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プロジェクト</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47" name="正方形/長方形 46"/>
            <p:cNvSpPr/>
            <p:nvPr/>
          </p:nvSpPr>
          <p:spPr>
            <a:xfrm>
              <a:off x="3467908" y="8044324"/>
              <a:ext cx="2110795" cy="365794"/>
            </a:xfrm>
            <a:prstGeom prst="rect">
              <a:avLst/>
            </a:prstGeom>
          </p:spPr>
          <p:txBody>
            <a:bodyPr wrap="square" lIns="0" tIns="36000" rIns="0" bIns="0">
              <a:spAutoFit/>
            </a:bodyPr>
            <a:lstStyle/>
            <a:p>
              <a:pPr>
                <a:lnSpc>
                  <a:spcPts val="1300"/>
                </a:lnSpc>
              </a:pPr>
              <a:r>
                <a:rPr lang="en-US" altLang="ja-JP" sz="1000" spc="-30" dirty="0" smtClean="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代</a:t>
              </a:r>
              <a:r>
                <a:rPr lang="en-US" altLang="ja-JP" sz="1000" spc="-30" dirty="0">
                  <a:latin typeface="メイリオ" panose="020B0604030504040204" pitchFamily="50" charset="-128"/>
                  <a:ea typeface="メイリオ" panose="020B0604030504040204" pitchFamily="50" charset="-128"/>
                </a:rPr>
                <a:t>20</a:t>
              </a:r>
              <a:r>
                <a:rPr lang="ja-JP" altLang="en-US" sz="1000" spc="-30" dirty="0">
                  <a:latin typeface="メイリオ" panose="020B0604030504040204" pitchFamily="50" charset="-128"/>
                  <a:ea typeface="メイリオ" panose="020B0604030504040204" pitchFamily="50" charset="-128"/>
                </a:rPr>
                <a:t>代の女性のための</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相談</a:t>
              </a:r>
              <a:r>
                <a:rPr lang="ja-JP" altLang="en-US" sz="1000" spc="-30" dirty="0" smtClean="0">
                  <a:latin typeface="メイリオ" panose="020B0604030504040204" pitchFamily="50" charset="-128"/>
                  <a:ea typeface="メイリオ" panose="020B0604030504040204" pitchFamily="50" charset="-128"/>
                </a:rPr>
                <a:t>を</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実施</a:t>
              </a:r>
              <a:r>
                <a:rPr lang="ja-JP" altLang="en-US" sz="1000" spc="-30" dirty="0">
                  <a:latin typeface="メイリオ" panose="020B0604030504040204" pitchFamily="50" charset="-128"/>
                  <a:ea typeface="メイリオ" panose="020B0604030504040204" pitchFamily="50" charset="-128"/>
                </a:rPr>
                <a:t>しています</a:t>
              </a:r>
              <a:r>
                <a:rPr lang="ja-JP" altLang="en-US" sz="1000" spc="-30" dirty="0" smtClean="0">
                  <a:latin typeface="メイリオ" panose="020B0604030504040204" pitchFamily="50" charset="-128"/>
                  <a:ea typeface="メイリオ" panose="020B0604030504040204" pitchFamily="50" charset="-128"/>
                </a:rPr>
                <a:t>。</a:t>
              </a:r>
              <a:endParaRPr lang="ja-JP" altLang="en-US" sz="10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571665" y="6809656"/>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41" name="角丸四角形 40"/>
            <p:cNvSpPr/>
            <p:nvPr/>
          </p:nvSpPr>
          <p:spPr>
            <a:xfrm>
              <a:off x="257844" y="2612741"/>
              <a:ext cx="6375512" cy="1898971"/>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73697" y="2522648"/>
              <a:ext cx="6227305" cy="366949"/>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972780"/>
              <a:ext cx="5763130" cy="344128"/>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「生きづらびっと</a:t>
              </a:r>
              <a:r>
                <a:rPr lang="ja-JP" altLang="en-US" sz="1000" spc="-30" dirty="0" smtClean="0">
                  <a:latin typeface="メイリオ" panose="020B0604030504040204" pitchFamily="50" charset="-128"/>
                  <a:ea typeface="メイリオ" panose="020B0604030504040204" pitchFamily="50" charset="-128"/>
                </a:rPr>
                <a:t>」では、</a:t>
              </a:r>
              <a:r>
                <a:rPr lang="en-US" altLang="ja-JP" sz="1000" spc="-30" dirty="0" smtClean="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やチャットによる自殺</a:t>
              </a:r>
              <a:r>
                <a:rPr lang="ja-JP" altLang="en-US" sz="1000" spc="-30" dirty="0" smtClean="0">
                  <a:latin typeface="メイリオ" panose="020B0604030504040204" pitchFamily="50" charset="-128"/>
                  <a:ea typeface="メイリオ" panose="020B0604030504040204" pitchFamily="50" charset="-128"/>
                </a:rPr>
                <a:t>防止相談</a:t>
              </a:r>
              <a:r>
                <a:rPr lang="ja-JP" altLang="en-US" sz="1000" spc="-30" dirty="0">
                  <a:latin typeface="メイリオ" panose="020B0604030504040204" pitchFamily="50" charset="-128"/>
                  <a:ea typeface="メイリオ" panose="020B0604030504040204" pitchFamily="50" charset="-128"/>
                </a:rPr>
                <a:t>を行い、必要に応じて電話や対面による支援や居場所活動等へのつなぎも行います</a:t>
              </a:r>
              <a:r>
                <a:rPr lang="ja-JP" altLang="en-US" sz="1000" spc="-30" dirty="0" smtClean="0">
                  <a:latin typeface="メイリオ" panose="020B0604030504040204" pitchFamily="50" charset="-128"/>
                  <a:ea typeface="メイリオ" panose="020B0604030504040204" pitchFamily="50" charset="-128"/>
                </a:rPr>
                <a:t>。</a:t>
              </a:r>
              <a:endParaRPr lang="en-US" altLang="ja-JP" sz="10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426103" y="2963518"/>
              <a:ext cx="6254258" cy="1513679"/>
            </a:xfrm>
            <a:prstGeom prst="rect">
              <a:avLst/>
            </a:prstGeom>
          </p:spPr>
          <p:txBody>
            <a:bodyPr wrap="square" lIns="0" tIns="36000" rIns="0" bIns="0">
              <a:spAutoFit/>
            </a:bodyPr>
            <a:lstStyle/>
            <a:p>
              <a:endParaRPr lang="en-US" altLang="ja-JP" sz="1200" b="1" dirty="0" smtClean="0">
                <a:latin typeface="メイリオ" panose="020B0604030504040204" pitchFamily="50" charset="-128"/>
                <a:ea typeface="メイリオ" panose="020B0604030504040204" pitchFamily="50" charset="-128"/>
              </a:endParaRPr>
            </a:p>
            <a:p>
              <a:endParaRPr lang="en-US" altLang="ja-JP" sz="1200" b="1" dirty="0" smtClean="0">
                <a:latin typeface="メイリオ" panose="020B0604030504040204" pitchFamily="50" charset="-128"/>
                <a:ea typeface="メイリオ" panose="020B0604030504040204" pitchFamily="50" charset="-128"/>
              </a:endParaRPr>
            </a:p>
            <a:p>
              <a:r>
                <a:rPr lang="en-US" altLang="ja-JP" sz="1200" b="1" dirty="0" smtClean="0">
                  <a:latin typeface="メイリオ" panose="020B0604030504040204" pitchFamily="50" charset="-128"/>
                  <a:ea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rPr>
                <a:t>　</a:t>
              </a:r>
              <a:r>
                <a:rPr lang="en-US" altLang="ja-JP" sz="1000" b="1" dirty="0" smtClean="0">
                  <a:solidFill>
                    <a:srgbClr val="0070C0"/>
                  </a:solidFill>
                  <a:latin typeface="メイリオ" panose="020B0604030504040204" pitchFamily="50" charset="-128"/>
                  <a:ea typeface="メイリオ" panose="020B0604030504040204" pitchFamily="50" charset="-128"/>
                </a:rPr>
                <a:t>LINE</a:t>
              </a:r>
              <a:r>
                <a:rPr lang="en-US" altLang="ja-JP"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@yorisoi-chat</a:t>
              </a:r>
              <a:r>
                <a:rPr lang="ja-JP" altLang="en-US" sz="1000" b="1" dirty="0" smtClean="0">
                  <a:solidFill>
                    <a:srgbClr val="C00000"/>
                  </a:solidFill>
                  <a:latin typeface="メイリオ" panose="020B0604030504040204" pitchFamily="50" charset="-128"/>
                  <a:ea typeface="メイリオ" panose="020B0604030504040204" pitchFamily="50" charset="-128"/>
                </a:rPr>
                <a:t>　　　　　　　　　　</a:t>
              </a:r>
              <a:r>
                <a:rPr lang="ja-JP" altLang="en-US" sz="1000" b="1" dirty="0" smtClean="0">
                  <a:solidFill>
                    <a:srgbClr val="0070C0"/>
                  </a:solidFill>
                  <a:latin typeface="メイリオ" panose="020B0604030504040204" pitchFamily="50" charset="-128"/>
                  <a:ea typeface="メイリオ" panose="020B0604030504040204" pitchFamily="50" charset="-128"/>
                </a:rPr>
                <a:t>チャット</a:t>
              </a:r>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https</a:t>
              </a:r>
              <a:r>
                <a:rPr lang="en-US" altLang="ja-JP" sz="1000" b="1" dirty="0">
                  <a:solidFill>
                    <a:srgbClr val="C00000"/>
                  </a:solidFill>
                  <a:latin typeface="メイリオ" panose="020B0604030504040204" pitchFamily="50" charset="-128"/>
                  <a:ea typeface="メイリオ" panose="020B0604030504040204" pitchFamily="50" charset="-128"/>
                </a:rPr>
                <a:t>://</a:t>
              </a:r>
              <a:r>
                <a:rPr lang="en-US" altLang="ja-JP" sz="1000" b="1" dirty="0" smtClean="0">
                  <a:solidFill>
                    <a:srgbClr val="C00000"/>
                  </a:solidFill>
                  <a:latin typeface="メイリオ" panose="020B0604030504040204" pitchFamily="50" charset="-128"/>
                  <a:ea typeface="メイリオ" panose="020B0604030504040204" pitchFamily="50" charset="-128"/>
                </a:rPr>
                <a:t>yorisoi-chat.jp/</a:t>
              </a:r>
              <a:r>
                <a:rPr lang="en-US" altLang="ja-JP" sz="1000" b="1" dirty="0" smtClean="0">
                  <a:latin typeface="メイリオ" panose="020B0604030504040204" pitchFamily="50" charset="-128"/>
                  <a:ea typeface="メイリオ" panose="020B0604030504040204" pitchFamily="50" charset="-128"/>
                </a:rPr>
                <a:t> </a:t>
              </a:r>
            </a:p>
            <a:p>
              <a:endParaRPr lang="en-US" altLang="ja-JP" sz="1600" b="1" dirty="0">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000" b="1" dirty="0" smtClean="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・火・木・金・日：</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22</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22</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水</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16</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rPr>
                <a:t>時まで受付）</a:t>
              </a:r>
              <a:r>
                <a:rPr lang="ja-JP" altLang="en-US" sz="1000" dirty="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312721" y="2581078"/>
              <a:ext cx="4340415"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法人 自殺</a:t>
              </a:r>
              <a:r>
                <a:rPr lang="ja-JP" altLang="en-US" sz="16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対策支援センター ライフリンク</a:t>
              </a:r>
              <a:endParaRPr lang="en-US" altLang="ja-JP" sz="1600"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endParaRPr>
            </a:p>
          </p:txBody>
        </p:sp>
        <p:sp>
          <p:nvSpPr>
            <p:cNvPr id="64" name="正方形/長方形 63"/>
            <p:cNvSpPr/>
            <p:nvPr/>
          </p:nvSpPr>
          <p:spPr>
            <a:xfrm rot="5400000">
              <a:off x="2388103" y="3567521"/>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5" name="正方形/長方形 64"/>
            <p:cNvSpPr/>
            <p:nvPr/>
          </p:nvSpPr>
          <p:spPr>
            <a:xfrm rot="5400000">
              <a:off x="3288203" y="3770575"/>
              <a:ext cx="1150684" cy="221018"/>
            </a:xfrm>
            <a:prstGeom prst="rect">
              <a:avLst/>
            </a:prstGeom>
          </p:spPr>
          <p:txBody>
            <a:bodyPr wrap="square" lIns="0" tIns="36000" rIns="0" bIns="0">
              <a:spAutoFit/>
            </a:bodyPr>
            <a:lstStyle/>
            <a:p>
              <a:pPr algn="ct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631438" y="4109356"/>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69" name="正方形/長方形 68"/>
            <p:cNvSpPr/>
            <p:nvPr/>
          </p:nvSpPr>
          <p:spPr>
            <a:xfrm>
              <a:off x="3530110" y="8611657"/>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3620" y="2160127"/>
              <a:ext cx="955721" cy="693853"/>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0471" y="4599178"/>
              <a:ext cx="1121784" cy="1022903"/>
            </a:xfrm>
            <a:prstGeom prst="rect">
              <a:avLst/>
            </a:prstGeom>
          </p:spPr>
        </p:pic>
        <p:pic>
          <p:nvPicPr>
            <p:cNvPr id="70" name="図 6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6246" y="5909556"/>
              <a:ext cx="785813" cy="785813"/>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52463" y="20452"/>
              <a:ext cx="1724909" cy="812863"/>
            </a:xfrm>
            <a:prstGeom prst="rect">
              <a:avLst/>
            </a:prstGeom>
          </p:spPr>
        </p:pic>
        <p:pic>
          <p:nvPicPr>
            <p:cNvPr id="62" name="図 6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13977" y="918075"/>
              <a:ext cx="887025" cy="887025"/>
            </a:xfrm>
            <a:prstGeom prst="rect">
              <a:avLst/>
            </a:prstGeom>
          </p:spPr>
        </p:pic>
        <p:pic>
          <p:nvPicPr>
            <p:cNvPr id="73" name="図 7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48880" y="5950556"/>
              <a:ext cx="669175" cy="681644"/>
            </a:xfrm>
            <a:prstGeom prst="rect">
              <a:avLst/>
            </a:prstGeom>
          </p:spPr>
        </p:pic>
        <p:pic>
          <p:nvPicPr>
            <p:cNvPr id="79" name="図 7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38436" y="5881363"/>
              <a:ext cx="789333" cy="789333"/>
            </a:xfrm>
            <a:prstGeom prst="rect">
              <a:avLst/>
            </a:prstGeom>
          </p:spPr>
        </p:pic>
        <p:pic>
          <p:nvPicPr>
            <p:cNvPr id="76" name="図 7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33292" y="5950556"/>
              <a:ext cx="714375" cy="714375"/>
            </a:xfrm>
            <a:prstGeom prst="rect">
              <a:avLst/>
            </a:prstGeom>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29170" y="3317268"/>
              <a:ext cx="696151" cy="680566"/>
            </a:xfrm>
            <a:prstGeom prst="rect">
              <a:avLst/>
            </a:prstGeom>
          </p:spPr>
        </p:pic>
        <p:sp>
          <p:nvSpPr>
            <p:cNvPr id="49" name="正方形/長方形 48"/>
            <p:cNvSpPr/>
            <p:nvPr/>
          </p:nvSpPr>
          <p:spPr>
            <a:xfrm rot="5400000">
              <a:off x="1415995" y="6133942"/>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770887" y="5765540"/>
              <a:ext cx="5538433" cy="190240"/>
            </a:xfrm>
            <a:prstGeom prst="rect">
              <a:avLst/>
            </a:prstGeom>
          </p:spPr>
          <p:txBody>
            <a:bodyPr wrap="square" lIns="0" tIns="36000" rIns="0" bIns="0">
              <a:spAutoFit/>
            </a:bodyPr>
            <a:lstStyle/>
            <a:p>
              <a:pPr algn="ctr"/>
              <a:r>
                <a:rPr lang="en-US" altLang="ja-JP" sz="1000" b="1" spc="-30" dirty="0" smtClean="0">
                  <a:solidFill>
                    <a:srgbClr val="0070C0"/>
                  </a:solidFill>
                  <a:latin typeface="メイリオ" panose="020B0604030504040204" pitchFamily="50" charset="-128"/>
                  <a:ea typeface="メイリオ" panose="020B0604030504040204" pitchFamily="50" charset="-128"/>
                </a:rPr>
                <a:t>LINE</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Twitter</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Facebook</a:t>
              </a:r>
              <a:r>
                <a:rPr lang="ja-JP" altLang="en-US" sz="1000" b="1" spc="-30" dirty="0" smtClean="0">
                  <a:solidFill>
                    <a:srgbClr val="0070C0"/>
                  </a:solidFill>
                  <a:latin typeface="メイリオ" panose="020B0604030504040204" pitchFamily="50" charset="-128"/>
                  <a:ea typeface="メイリオ" panose="020B0604030504040204" pitchFamily="50" charset="-128"/>
                </a:rPr>
                <a:t>　　　　　　　　チャット　</a:t>
              </a:r>
              <a:endParaRPr lang="ja-JP" altLang="en-US" sz="1000" spc="-30" dirty="0">
                <a:latin typeface="メイリオ" panose="020B0604030504040204" pitchFamily="50" charset="-128"/>
                <a:ea typeface="メイリオ" panose="020B0604030504040204" pitchFamily="50" charset="-128"/>
              </a:endParaRPr>
            </a:p>
          </p:txBody>
        </p:sp>
        <p:sp>
          <p:nvSpPr>
            <p:cNvPr id="51" name="正方形/長方形 50"/>
            <p:cNvSpPr/>
            <p:nvPr/>
          </p:nvSpPr>
          <p:spPr>
            <a:xfrm rot="5400000">
              <a:off x="2887165" y="6132498"/>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rot="5400000">
              <a:off x="4363329" y="6132498"/>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pic>
        <p:nvPicPr>
          <p:cNvPr id="6" name="図 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540556" y="3332820"/>
            <a:ext cx="743054" cy="743054"/>
          </a:xfrm>
          <a:prstGeom prst="rect">
            <a:avLst/>
          </a:prstGeom>
        </p:spPr>
      </p:pic>
      <p:grpSp>
        <p:nvGrpSpPr>
          <p:cNvPr id="11" name="グループ化 10"/>
          <p:cNvGrpSpPr/>
          <p:nvPr/>
        </p:nvGrpSpPr>
        <p:grpSpPr>
          <a:xfrm>
            <a:off x="224645" y="7686109"/>
            <a:ext cx="2873974" cy="1731387"/>
            <a:chOff x="3717033" y="7686109"/>
            <a:chExt cx="2873974" cy="1731387"/>
          </a:xfrm>
        </p:grpSpPr>
        <p:sp>
          <p:nvSpPr>
            <p:cNvPr id="67" name="角丸四角形 66"/>
            <p:cNvSpPr/>
            <p:nvPr/>
          </p:nvSpPr>
          <p:spPr>
            <a:xfrm>
              <a:off x="3789041" y="7794702"/>
              <a:ext cx="2801966" cy="1622794"/>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3717033" y="7686109"/>
              <a:ext cx="2752866" cy="363235"/>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969060" y="8765398"/>
              <a:ext cx="1337224" cy="580090"/>
            </a:xfrm>
            <a:prstGeom prst="rect">
              <a:avLst/>
            </a:prstGeom>
            <a:ln>
              <a:noFill/>
            </a:ln>
          </p:spPr>
          <p:txBody>
            <a:bodyPr wrap="square" lIns="0" tIns="36000" rIns="0" bIns="0">
              <a:spAutoFit/>
            </a:bodyPr>
            <a:lstStyle/>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24</a:t>
              </a:r>
              <a:r>
                <a:rPr lang="ja-JP" altLang="en-US" sz="1000" dirty="0" smtClean="0">
                  <a:latin typeface="メイリオ" panose="020B0604030504040204" pitchFamily="50" charset="-128"/>
                  <a:ea typeface="メイリオ" panose="020B0604030504040204" pitchFamily="50" charset="-128"/>
                </a:rPr>
                <a:t>時間</a:t>
              </a:r>
              <a:r>
                <a:rPr lang="en-US" altLang="ja-JP" sz="1000" dirty="0">
                  <a:latin typeface="メイリオ" panose="020B0604030504040204" pitchFamily="50" charset="-128"/>
                  <a:ea typeface="メイリオ" panose="020B0604030504040204" pitchFamily="50" charset="-128"/>
                </a:rPr>
                <a:t>365</a:t>
              </a:r>
              <a:r>
                <a:rPr lang="ja-JP" altLang="en-US" sz="1000" dirty="0" smtClean="0">
                  <a:latin typeface="メイリオ" panose="020B0604030504040204" pitchFamily="50" charset="-128"/>
                  <a:ea typeface="メイリオ" panose="020B0604030504040204" pitchFamily="50" charset="-128"/>
                </a:rPr>
                <a:t>日</a:t>
              </a:r>
              <a:endParaRPr lang="ja-JP" altLang="en-US" sz="1100" spc="-30" dirty="0">
                <a:latin typeface="メイリオ" panose="020B0604030504040204" pitchFamily="50" charset="-128"/>
                <a:ea typeface="メイリオ" panose="020B0604030504040204" pitchFamily="50" charset="-128"/>
              </a:endParaRPr>
            </a:p>
          </p:txBody>
        </p:sp>
        <p:sp>
          <p:nvSpPr>
            <p:cNvPr id="74" name="正方形/長方形 73"/>
            <p:cNvSpPr/>
            <p:nvPr/>
          </p:nvSpPr>
          <p:spPr>
            <a:xfrm>
              <a:off x="3809394" y="7730767"/>
              <a:ext cx="2630010" cy="282573"/>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あなた</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のい</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ばしょ</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75" name="正方形/長方形 74"/>
            <p:cNvSpPr/>
            <p:nvPr/>
          </p:nvSpPr>
          <p:spPr>
            <a:xfrm>
              <a:off x="4005064" y="8949444"/>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3969060" y="8117623"/>
              <a:ext cx="1311087" cy="703201"/>
            </a:xfrm>
            <a:prstGeom prst="rect">
              <a:avLst/>
            </a:prstGeom>
          </p:spPr>
          <p:txBody>
            <a:bodyPr wrap="square" lIns="0" tIns="36000" rIns="0" bIns="0">
              <a:spAutoFit/>
            </a:bodyPr>
            <a:lstStyle/>
            <a:p>
              <a:pPr>
                <a:lnSpc>
                  <a:spcPts val="1300"/>
                </a:lnSpc>
              </a:pPr>
              <a:r>
                <a:rPr lang="ja-JP" altLang="en-US" sz="1000" spc="-30" dirty="0" smtClean="0">
                  <a:latin typeface="メイリオ" panose="020B0604030504040204" pitchFamily="50" charset="-128"/>
                  <a:ea typeface="メイリオ" panose="020B0604030504040204" pitchFamily="50" charset="-128"/>
                </a:rPr>
                <a:t>年齢</a:t>
              </a:r>
              <a:r>
                <a:rPr lang="ja-JP" altLang="en-US" sz="1000" spc="-30" dirty="0">
                  <a:latin typeface="メイリオ" panose="020B0604030504040204" pitchFamily="50" charset="-128"/>
                  <a:ea typeface="メイリオ" panose="020B0604030504040204" pitchFamily="50" charset="-128"/>
                </a:rPr>
                <a:t>や性別を問わず</a:t>
              </a:r>
              <a:r>
                <a:rPr lang="ja-JP" altLang="en-US" sz="1000" spc="-30" dirty="0" smtClean="0">
                  <a:latin typeface="メイリオ" panose="020B0604030504040204" pitchFamily="50" charset="-128"/>
                  <a:ea typeface="メイリオ" panose="020B0604030504040204" pitchFamily="50" charset="-128"/>
                </a:rPr>
                <a:t>、</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誰でも無料</a:t>
              </a:r>
              <a:r>
                <a:rPr lang="ja-JP" altLang="en-US" sz="1000" spc="-30" dirty="0">
                  <a:latin typeface="メイリオ" panose="020B0604030504040204" pitchFamily="50" charset="-128"/>
                  <a:ea typeface="メイリオ" panose="020B0604030504040204" pitchFamily="50" charset="-128"/>
                </a:rPr>
                <a:t>・匿名</a:t>
              </a:r>
              <a:r>
                <a:rPr lang="ja-JP" altLang="en-US" sz="1000" spc="-30" dirty="0" smtClean="0">
                  <a:latin typeface="メイリオ" panose="020B0604030504040204" pitchFamily="50" charset="-128"/>
                  <a:ea typeface="メイリオ" panose="020B0604030504040204" pitchFamily="50" charset="-128"/>
                </a:rPr>
                <a:t>で</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利用できるチャット</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相談</a:t>
              </a:r>
              <a:r>
                <a:rPr lang="ja-JP" altLang="en-US" sz="1000" spc="-30" dirty="0">
                  <a:latin typeface="メイリオ" panose="020B0604030504040204" pitchFamily="50" charset="-128"/>
                  <a:ea typeface="メイリオ" panose="020B0604030504040204" pitchFamily="50" charset="-128"/>
                </a:rPr>
                <a:t>窓口です。</a:t>
              </a:r>
            </a:p>
          </p:txBody>
        </p:sp>
        <p:sp>
          <p:nvSpPr>
            <p:cNvPr id="80" name="正方形/長方形 79"/>
            <p:cNvSpPr/>
            <p:nvPr/>
          </p:nvSpPr>
          <p:spPr>
            <a:xfrm>
              <a:off x="5193196" y="8121352"/>
              <a:ext cx="1326122" cy="369776"/>
            </a:xfrm>
            <a:prstGeom prst="rect">
              <a:avLst/>
            </a:prstGeom>
          </p:spPr>
          <p:txBody>
            <a:bodyPr wrap="square" lIns="0" tIns="36000" rIns="0" bIns="0">
              <a:spAutoFit/>
            </a:bodyPr>
            <a:lstStyle/>
            <a:p>
              <a:pPr algn="ctr">
                <a:lnSpc>
                  <a:spcPts val="1300"/>
                </a:lnSpc>
              </a:pPr>
              <a:r>
                <a:rPr lang="ja-JP" altLang="en-US" sz="1000" b="1" spc="-30" dirty="0" smtClean="0">
                  <a:solidFill>
                    <a:srgbClr val="0070C0"/>
                  </a:solidFill>
                  <a:latin typeface="メイリオ" panose="020B0604030504040204" pitchFamily="50" charset="-128"/>
                  <a:ea typeface="メイリオ" panose="020B0604030504040204" pitchFamily="50" charset="-128"/>
                </a:rPr>
                <a:t>チャット </a:t>
              </a:r>
              <a:r>
                <a:rPr lang="en-US" altLang="ja-JP" sz="1000" b="1" spc="-30" dirty="0">
                  <a:solidFill>
                    <a:srgbClr val="C00000"/>
                  </a:solidFill>
                  <a:latin typeface="メイリオ" panose="020B0604030504040204" pitchFamily="50" charset="-128"/>
                  <a:ea typeface="メイリオ" panose="020B0604030504040204" pitchFamily="50" charset="-128"/>
                </a:rPr>
                <a:t>https://talkme.jp/</a:t>
              </a:r>
              <a:endParaRPr lang="ja-JP" altLang="en-US" sz="1000" spc="-30" dirty="0">
                <a:solidFill>
                  <a:srgbClr val="C00000"/>
                </a:solidFill>
                <a:latin typeface="メイリオ" panose="020B0604030504040204" pitchFamily="50" charset="-128"/>
                <a:ea typeface="メイリオ" panose="020B0604030504040204" pitchFamily="50" charset="-128"/>
              </a:endParaRPr>
            </a:p>
          </p:txBody>
        </p:sp>
      </p:grpSp>
      <p:pic>
        <p:nvPicPr>
          <p:cNvPr id="10" name="図 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24546" y="8565811"/>
            <a:ext cx="748598" cy="743673"/>
          </a:xfrm>
          <a:prstGeom prst="rect">
            <a:avLst/>
          </a:prstGeom>
        </p:spPr>
      </p:pic>
      <p:sp>
        <p:nvSpPr>
          <p:cNvPr id="81" name="正方形/長方形 80"/>
          <p:cNvSpPr/>
          <p:nvPr/>
        </p:nvSpPr>
        <p:spPr>
          <a:xfrm>
            <a:off x="5400510" y="8121352"/>
            <a:ext cx="1304854" cy="369776"/>
          </a:xfrm>
          <a:prstGeom prst="rect">
            <a:avLst/>
          </a:prstGeom>
          <a:ln>
            <a:noFill/>
          </a:ln>
        </p:spPr>
        <p:txBody>
          <a:bodyPr wrap="square" lIns="0" tIns="36000" rIns="0" bIns="0">
            <a:spAutoFit/>
          </a:bodyPr>
          <a:lstStyle/>
          <a:p>
            <a:pPr algn="ctr">
              <a:lnSpc>
                <a:spcPts val="1300"/>
              </a:lnSpc>
            </a:pPr>
            <a:r>
              <a:rPr lang="en-US" altLang="ja-JP" sz="1000" b="1" dirty="0" smtClean="0">
                <a:solidFill>
                  <a:srgbClr val="0070C0"/>
                </a:solidFill>
                <a:latin typeface="メイリオ" panose="020B0604030504040204" pitchFamily="50" charset="-128"/>
                <a:ea typeface="メイリオ" panose="020B0604030504040204" pitchFamily="50" charset="-128"/>
              </a:rPr>
              <a:t>LINE</a:t>
            </a:r>
            <a:endParaRPr lang="en-US" altLang="ja-JP" sz="1000" b="1" dirty="0">
              <a:latin typeface="メイリオ" panose="020B0604030504040204" pitchFamily="50" charset="-128"/>
              <a:ea typeface="メイリオ" panose="020B0604030504040204" pitchFamily="50" charset="-128"/>
            </a:endParaRPr>
          </a:p>
          <a:p>
            <a:pPr algn="ctr">
              <a:lnSpc>
                <a:spcPts val="1300"/>
              </a:lnSpc>
            </a:pPr>
            <a:r>
              <a:rPr lang="en-US" altLang="ja-JP" sz="1000" b="1" dirty="0" smtClean="0">
                <a:solidFill>
                  <a:srgbClr val="C00000"/>
                </a:solidFill>
                <a:latin typeface="メイリオ" panose="020B0604030504040204" pitchFamily="50" charset="-128"/>
                <a:ea typeface="メイリオ" panose="020B0604030504040204" pitchFamily="50" charset="-128"/>
              </a:rPr>
              <a:t>@bondproject</a:t>
            </a:r>
            <a:endParaRPr lang="ja-JP" altLang="en-US" sz="1100" spc="-30" dirty="0">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05918" y="8538827"/>
            <a:ext cx="775010" cy="770657"/>
          </a:xfrm>
          <a:prstGeom prst="rect">
            <a:avLst/>
          </a:prstGeom>
        </p:spPr>
      </p:pic>
    </p:spTree>
    <p:extLst>
      <p:ext uri="{BB962C8B-B14F-4D97-AF65-F5344CB8AC3E}">
        <p14:creationId xmlns:p14="http://schemas.microsoft.com/office/powerpoint/2010/main" val="2328059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6E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1602</Words>
  <Application>Microsoft Office PowerPoint</Application>
  <PresentationFormat>A4 210 x 297 mm</PresentationFormat>
  <Paragraphs>104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2020-10-12T04:07:55Z</dcterms:created>
  <dcterms:modified xsi:type="dcterms:W3CDTF">2021-10-01T02:24:47Z</dcterms:modified>
</cp:coreProperties>
</file>